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78" r:id="rId2"/>
    <p:sldId id="379" r:id="rId3"/>
    <p:sldId id="380" r:id="rId4"/>
    <p:sldId id="381" r:id="rId5"/>
    <p:sldId id="382" r:id="rId6"/>
    <p:sldId id="383" r:id="rId7"/>
    <p:sldId id="384" r:id="rId8"/>
    <p:sldId id="385" r:id="rId9"/>
    <p:sldId id="386" r:id="rId10"/>
    <p:sldId id="390" r:id="rId11"/>
    <p:sldId id="391" r:id="rId12"/>
    <p:sldId id="294" r:id="rId13"/>
    <p:sldId id="297" r:id="rId14"/>
    <p:sldId id="298" r:id="rId15"/>
    <p:sldId id="299" r:id="rId16"/>
    <p:sldId id="393" r:id="rId17"/>
    <p:sldId id="260" r:id="rId18"/>
    <p:sldId id="258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3CC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0" autoAdjust="0"/>
    <p:restoredTop sz="94154" autoAdjust="0"/>
  </p:normalViewPr>
  <p:slideViewPr>
    <p:cSldViewPr snapToGrid="0">
      <p:cViewPr varScale="1">
        <p:scale>
          <a:sx n="82" d="100"/>
          <a:sy n="82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epu, Harshith Kumar" userId="c190572d-a860-46d8-beeb-6c046a3e50af" providerId="ADAL" clId="{1FB1A819-1699-4A0B-A448-B570FE18ED4A}"/>
    <pc:docChg chg="modSld">
      <pc:chgData name="Adepu, Harshith Kumar" userId="c190572d-a860-46d8-beeb-6c046a3e50af" providerId="ADAL" clId="{1FB1A819-1699-4A0B-A448-B570FE18ED4A}" dt="2023-03-22T16:11:10.491" v="2" actId="1076"/>
      <pc:docMkLst>
        <pc:docMk/>
      </pc:docMkLst>
      <pc:sldChg chg="addSp modSp mod">
        <pc:chgData name="Adepu, Harshith Kumar" userId="c190572d-a860-46d8-beeb-6c046a3e50af" providerId="ADAL" clId="{1FB1A819-1699-4A0B-A448-B570FE18ED4A}" dt="2023-03-22T16:11:10.491" v="2" actId="1076"/>
        <pc:sldMkLst>
          <pc:docMk/>
          <pc:sldMk cId="3559619956" sldId="378"/>
        </pc:sldMkLst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3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4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5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6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7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2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3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4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5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6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7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8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19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20" creationId="{00000000-0000-0000-0000-000000000000}"/>
          </ac:spMkLst>
        </pc:spChg>
        <pc:spChg chg="mod">
          <ac:chgData name="Adepu, Harshith Kumar" userId="c190572d-a860-46d8-beeb-6c046a3e50af" providerId="ADAL" clId="{1FB1A819-1699-4A0B-A448-B570FE18ED4A}" dt="2023-03-22T16:11:02.835" v="0" actId="1076"/>
          <ac:spMkLst>
            <pc:docMk/>
            <pc:sldMk cId="3559619956" sldId="378"/>
            <ac:spMk id="21" creationId="{00000000-0000-0000-0000-000000000000}"/>
          </ac:spMkLst>
        </pc:spChg>
        <pc:spChg chg="add mod">
          <ac:chgData name="Adepu, Harshith Kumar" userId="c190572d-a860-46d8-beeb-6c046a3e50af" providerId="ADAL" clId="{1FB1A819-1699-4A0B-A448-B570FE18ED4A}" dt="2023-03-22T16:11:10.491" v="2" actId="1076"/>
          <ac:spMkLst>
            <pc:docMk/>
            <pc:sldMk cId="3559619956" sldId="378"/>
            <ac:spMk id="22" creationId="{68DF56C6-CC6A-2BDD-56BA-A3DF3407552A}"/>
          </ac:spMkLst>
        </pc:spChg>
        <pc:graphicFrameChg chg="mod">
          <ac:chgData name="Adepu, Harshith Kumar" userId="c190572d-a860-46d8-beeb-6c046a3e50af" providerId="ADAL" clId="{1FB1A819-1699-4A0B-A448-B570FE18ED4A}" dt="2023-03-22T16:11:02.835" v="0" actId="1076"/>
          <ac:graphicFrameMkLst>
            <pc:docMk/>
            <pc:sldMk cId="3559619956" sldId="378"/>
            <ac:graphicFrameMk id="2" creationId="{00000000-0000-0000-0000-000000000000}"/>
          </ac:graphicFrameMkLst>
        </pc:graphicFrameChg>
        <pc:graphicFrameChg chg="mod">
          <ac:chgData name="Adepu, Harshith Kumar" userId="c190572d-a860-46d8-beeb-6c046a3e50af" providerId="ADAL" clId="{1FB1A819-1699-4A0B-A448-B570FE18ED4A}" dt="2023-03-22T16:11:02.835" v="0" actId="1076"/>
          <ac:graphicFrameMkLst>
            <pc:docMk/>
            <pc:sldMk cId="3559619956" sldId="378"/>
            <ac:graphicFrameMk id="9" creationId="{00000000-0000-0000-0000-000000000000}"/>
          </ac:graphicFrameMkLst>
        </pc:graphicFrameChg>
        <pc:graphicFrameChg chg="mod">
          <ac:chgData name="Adepu, Harshith Kumar" userId="c190572d-a860-46d8-beeb-6c046a3e50af" providerId="ADAL" clId="{1FB1A819-1699-4A0B-A448-B570FE18ED4A}" dt="2023-03-22T16:11:02.835" v="0" actId="1076"/>
          <ac:graphicFrameMkLst>
            <pc:docMk/>
            <pc:sldMk cId="3559619956" sldId="378"/>
            <ac:graphicFrameMk id="10" creationId="{00000000-0000-0000-0000-000000000000}"/>
          </ac:graphicFrameMkLst>
        </pc:graphicFrameChg>
        <pc:picChg chg="mod">
          <ac:chgData name="Adepu, Harshith Kumar" userId="c190572d-a860-46d8-beeb-6c046a3e50af" providerId="ADAL" clId="{1FB1A819-1699-4A0B-A448-B570FE18ED4A}" dt="2023-03-22T16:11:02.835" v="0" actId="1076"/>
          <ac:picMkLst>
            <pc:docMk/>
            <pc:sldMk cId="3559619956" sldId="378"/>
            <ac:picMk id="8" creationId="{00000000-0000-0000-0000-000000000000}"/>
          </ac:picMkLst>
        </pc:picChg>
      </pc:sldChg>
    </pc:docChg>
  </pc:docChgLst>
  <pc:docChgLst>
    <pc:chgData name="Adepu, Harshith Kumar" userId="c190572d-a860-46d8-beeb-6c046a3e50af" providerId="ADAL" clId="{5DD1F32B-83F4-4961-B19E-6AA479B56C37}"/>
    <pc:docChg chg="undo custSel addSld delSld modSld">
      <pc:chgData name="Adepu, Harshith Kumar" userId="c190572d-a860-46d8-beeb-6c046a3e50af" providerId="ADAL" clId="{5DD1F32B-83F4-4961-B19E-6AA479B56C37}" dt="2022-05-13T15:45:09.492" v="197" actId="47"/>
      <pc:docMkLst>
        <pc:docMk/>
      </pc:docMkLst>
      <pc:sldChg chg="add">
        <pc:chgData name="Adepu, Harshith Kumar" userId="c190572d-a860-46d8-beeb-6c046a3e50af" providerId="ADAL" clId="{5DD1F32B-83F4-4961-B19E-6AA479B56C37}" dt="2022-05-13T15:40:31.763" v="12"/>
        <pc:sldMkLst>
          <pc:docMk/>
          <pc:sldMk cId="2619464112" sldId="257"/>
        </pc:sldMkLst>
      </pc:sldChg>
      <pc:sldChg chg="add">
        <pc:chgData name="Adepu, Harshith Kumar" userId="c190572d-a860-46d8-beeb-6c046a3e50af" providerId="ADAL" clId="{5DD1F32B-83F4-4961-B19E-6AA479B56C37}" dt="2022-05-13T15:40:31.763" v="12"/>
        <pc:sldMkLst>
          <pc:docMk/>
          <pc:sldMk cId="3590346062" sldId="258"/>
        </pc:sldMkLst>
      </pc:sldChg>
      <pc:sldChg chg="add del">
        <pc:chgData name="Adepu, Harshith Kumar" userId="c190572d-a860-46d8-beeb-6c046a3e50af" providerId="ADAL" clId="{5DD1F32B-83F4-4961-B19E-6AA479B56C37}" dt="2022-05-13T15:45:09.492" v="197" actId="47"/>
        <pc:sldMkLst>
          <pc:docMk/>
          <pc:sldMk cId="343936020" sldId="259"/>
        </pc:sldMkLst>
      </pc:sldChg>
      <pc:sldChg chg="modSp add mod">
        <pc:chgData name="Adepu, Harshith Kumar" userId="c190572d-a860-46d8-beeb-6c046a3e50af" providerId="ADAL" clId="{5DD1F32B-83F4-4961-B19E-6AA479B56C37}" dt="2022-05-13T15:42:06.784" v="14" actId="1076"/>
        <pc:sldMkLst>
          <pc:docMk/>
          <pc:sldMk cId="2711377615" sldId="260"/>
        </pc:sldMkLst>
        <pc:spChg chg="mod">
          <ac:chgData name="Adepu, Harshith Kumar" userId="c190572d-a860-46d8-beeb-6c046a3e50af" providerId="ADAL" clId="{5DD1F32B-83F4-4961-B19E-6AA479B56C37}" dt="2022-05-13T15:42:06.784" v="14" actId="1076"/>
          <ac:spMkLst>
            <pc:docMk/>
            <pc:sldMk cId="2711377615" sldId="260"/>
            <ac:spMk id="9" creationId="{41BEAC35-6A8A-B1AB-288D-723D25B02FF8}"/>
          </ac:spMkLst>
        </pc:spChg>
      </pc:sldChg>
      <pc:sldChg chg="modSp add del mod">
        <pc:chgData name="Adepu, Harshith Kumar" userId="c190572d-a860-46d8-beeb-6c046a3e50af" providerId="ADAL" clId="{5DD1F32B-83F4-4961-B19E-6AA479B56C37}" dt="2022-05-13T15:44:36.774" v="196" actId="20577"/>
        <pc:sldMkLst>
          <pc:docMk/>
          <pc:sldMk cId="2332460078" sldId="294"/>
        </pc:sldMkLst>
        <pc:spChg chg="mod">
          <ac:chgData name="Adepu, Harshith Kumar" userId="c190572d-a860-46d8-beeb-6c046a3e50af" providerId="ADAL" clId="{5DD1F32B-83F4-4961-B19E-6AA479B56C37}" dt="2022-05-13T15:44:36.774" v="196" actId="20577"/>
          <ac:spMkLst>
            <pc:docMk/>
            <pc:sldMk cId="2332460078" sldId="294"/>
            <ac:spMk id="13" creationId="{3C57A674-BACF-4044-9311-5F5C883FB0B1}"/>
          </ac:spMkLst>
        </pc:spChg>
      </pc:sldChg>
      <pc:sldChg chg="add">
        <pc:chgData name="Adepu, Harshith Kumar" userId="c190572d-a860-46d8-beeb-6c046a3e50af" providerId="ADAL" clId="{5DD1F32B-83F4-4961-B19E-6AA479B56C37}" dt="2022-05-13T15:39:02.454" v="8"/>
        <pc:sldMkLst>
          <pc:docMk/>
          <pc:sldMk cId="35168631" sldId="297"/>
        </pc:sldMkLst>
      </pc:sldChg>
      <pc:sldChg chg="add">
        <pc:chgData name="Adepu, Harshith Kumar" userId="c190572d-a860-46d8-beeb-6c046a3e50af" providerId="ADAL" clId="{5DD1F32B-83F4-4961-B19E-6AA479B56C37}" dt="2022-05-13T15:39:02.454" v="8"/>
        <pc:sldMkLst>
          <pc:docMk/>
          <pc:sldMk cId="2048460207" sldId="298"/>
        </pc:sldMkLst>
      </pc:sldChg>
      <pc:sldChg chg="add">
        <pc:chgData name="Adepu, Harshith Kumar" userId="c190572d-a860-46d8-beeb-6c046a3e50af" providerId="ADAL" clId="{5DD1F32B-83F4-4961-B19E-6AA479B56C37}" dt="2022-05-13T15:39:02.454" v="8"/>
        <pc:sldMkLst>
          <pc:docMk/>
          <pc:sldMk cId="2055477957" sldId="299"/>
        </pc:sldMkLst>
      </pc:sldChg>
      <pc:sldChg chg="modSp mod">
        <pc:chgData name="Adepu, Harshith Kumar" userId="c190572d-a860-46d8-beeb-6c046a3e50af" providerId="ADAL" clId="{5DD1F32B-83F4-4961-B19E-6AA479B56C37}" dt="2022-05-09T02:23:49.034" v="1" actId="1076"/>
        <pc:sldMkLst>
          <pc:docMk/>
          <pc:sldMk cId="238804656" sldId="386"/>
        </pc:sldMkLst>
        <pc:graphicFrameChg chg="mod">
          <ac:chgData name="Adepu, Harshith Kumar" userId="c190572d-a860-46d8-beeb-6c046a3e50af" providerId="ADAL" clId="{5DD1F32B-83F4-4961-B19E-6AA479B56C37}" dt="2022-05-09T02:23:49.034" v="1" actId="1076"/>
          <ac:graphicFrameMkLst>
            <pc:docMk/>
            <pc:sldMk cId="238804656" sldId="386"/>
            <ac:graphicFrameMk id="4" creationId="{00000000-0000-0000-0000-000000000000}"/>
          </ac:graphicFrameMkLst>
        </pc:graphicFrameChg>
      </pc:sldChg>
      <pc:sldChg chg="addSp delSp modSp new del mod">
        <pc:chgData name="Adepu, Harshith Kumar" userId="c190572d-a860-46d8-beeb-6c046a3e50af" providerId="ADAL" clId="{5DD1F32B-83F4-4961-B19E-6AA479B56C37}" dt="2022-05-13T15:44:13.627" v="171" actId="2696"/>
        <pc:sldMkLst>
          <pc:docMk/>
          <pc:sldMk cId="1962271448" sldId="392"/>
        </pc:sldMkLst>
        <pc:spChg chg="del">
          <ac:chgData name="Adepu, Harshith Kumar" userId="c190572d-a860-46d8-beeb-6c046a3e50af" providerId="ADAL" clId="{5DD1F32B-83F4-4961-B19E-6AA479B56C37}" dt="2022-05-13T15:35:50.168" v="3" actId="478"/>
          <ac:spMkLst>
            <pc:docMk/>
            <pc:sldMk cId="1962271448" sldId="392"/>
            <ac:spMk id="2" creationId="{B83E7A73-C718-4E48-7F76-BEE6852E470D}"/>
          </ac:spMkLst>
        </pc:spChg>
        <pc:spChg chg="del">
          <ac:chgData name="Adepu, Harshith Kumar" userId="c190572d-a860-46d8-beeb-6c046a3e50af" providerId="ADAL" clId="{5DD1F32B-83F4-4961-B19E-6AA479B56C37}" dt="2022-05-13T15:35:51.257" v="4" actId="478"/>
          <ac:spMkLst>
            <pc:docMk/>
            <pc:sldMk cId="1962271448" sldId="392"/>
            <ac:spMk id="3" creationId="{925A24AF-D943-B17F-0AB0-33FE5027E97B}"/>
          </ac:spMkLst>
        </pc:spChg>
        <pc:spChg chg="add del mod">
          <ac:chgData name="Adepu, Harshith Kumar" userId="c190572d-a860-46d8-beeb-6c046a3e50af" providerId="ADAL" clId="{5DD1F32B-83F4-4961-B19E-6AA479B56C37}" dt="2022-05-13T15:44:04.269" v="170"/>
          <ac:spMkLst>
            <pc:docMk/>
            <pc:sldMk cId="1962271448" sldId="392"/>
            <ac:spMk id="4" creationId="{963C0930-37C4-04A1-EC04-7BCC73B16DA5}"/>
          </ac:spMkLst>
        </pc:spChg>
      </pc:sldChg>
      <pc:sldChg chg="modSp add mod">
        <pc:chgData name="Adepu, Harshith Kumar" userId="c190572d-a860-46d8-beeb-6c046a3e50af" providerId="ADAL" clId="{5DD1F32B-83F4-4961-B19E-6AA479B56C37}" dt="2022-05-13T15:39:49.369" v="11" actId="1076"/>
        <pc:sldMkLst>
          <pc:docMk/>
          <pc:sldMk cId="919324892" sldId="393"/>
        </pc:sldMkLst>
        <pc:graphicFrameChg chg="mod">
          <ac:chgData name="Adepu, Harshith Kumar" userId="c190572d-a860-46d8-beeb-6c046a3e50af" providerId="ADAL" clId="{5DD1F32B-83F4-4961-B19E-6AA479B56C37}" dt="2022-05-13T15:39:49.369" v="11" actId="1076"/>
          <ac:graphicFrameMkLst>
            <pc:docMk/>
            <pc:sldMk cId="919324892" sldId="393"/>
            <ac:graphicFrameMk id="3" creationId="{C2246363-5C98-4085-A0DE-CE04B37BBC6A}"/>
          </ac:graphicFrameMkLst>
        </pc:graphicFrameChg>
      </pc:sldChg>
    </pc:docChg>
  </pc:docChgLst>
  <pc:docChgLst>
    <pc:chgData name="Adepu, Harshith Kumar" userId="c190572d-a860-46d8-beeb-6c046a3e50af" providerId="ADAL" clId="{93E820BF-72DC-4238-939B-DC216B297583}"/>
    <pc:docChg chg="custSel addSld delSld modSld">
      <pc:chgData name="Adepu, Harshith Kumar" userId="c190572d-a860-46d8-beeb-6c046a3e50af" providerId="ADAL" clId="{93E820BF-72DC-4238-939B-DC216B297583}" dt="2022-04-21T21:30:45.781" v="9" actId="47"/>
      <pc:docMkLst>
        <pc:docMk/>
      </pc:docMkLst>
      <pc:sldChg chg="modSp">
        <pc:chgData name="Adepu, Harshith Kumar" userId="c190572d-a860-46d8-beeb-6c046a3e50af" providerId="ADAL" clId="{93E820BF-72DC-4238-939B-DC216B297583}" dt="2022-04-21T20:31:35.505" v="5"/>
        <pc:sldMkLst>
          <pc:docMk/>
          <pc:sldMk cId="3928661268" sldId="383"/>
        </pc:sldMkLst>
        <pc:graphicFrameChg chg="mod">
          <ac:chgData name="Adepu, Harshith Kumar" userId="c190572d-a860-46d8-beeb-6c046a3e50af" providerId="ADAL" clId="{93E820BF-72DC-4238-939B-DC216B297583}" dt="2022-04-21T20:31:35.505" v="5"/>
          <ac:graphicFrameMkLst>
            <pc:docMk/>
            <pc:sldMk cId="3928661268" sldId="383"/>
            <ac:graphicFrameMk id="4" creationId="{00000000-0000-0000-0000-000000000000}"/>
          </ac:graphicFrameMkLst>
        </pc:graphicFrameChg>
      </pc:sldChg>
      <pc:sldChg chg="modSp">
        <pc:chgData name="Adepu, Harshith Kumar" userId="c190572d-a860-46d8-beeb-6c046a3e50af" providerId="ADAL" clId="{93E820BF-72DC-4238-939B-DC216B297583}" dt="2022-04-21T21:11:26.047" v="8"/>
        <pc:sldMkLst>
          <pc:docMk/>
          <pc:sldMk cId="3242565223" sldId="385"/>
        </pc:sldMkLst>
        <pc:graphicFrameChg chg="mod">
          <ac:chgData name="Adepu, Harshith Kumar" userId="c190572d-a860-46d8-beeb-6c046a3e50af" providerId="ADAL" clId="{93E820BF-72DC-4238-939B-DC216B297583}" dt="2022-04-21T21:11:26.047" v="8"/>
          <ac:graphicFrameMkLst>
            <pc:docMk/>
            <pc:sldMk cId="3242565223" sldId="385"/>
            <ac:graphicFrameMk id="7" creationId="{00000000-0000-0000-0000-000000000000}"/>
          </ac:graphicFrameMkLst>
        </pc:graphicFrameChg>
      </pc:sldChg>
      <pc:sldChg chg="modSp mod">
        <pc:chgData name="Adepu, Harshith Kumar" userId="c190572d-a860-46d8-beeb-6c046a3e50af" providerId="ADAL" clId="{93E820BF-72DC-4238-939B-DC216B297583}" dt="2022-04-07T22:31:19.208" v="0" actId="1076"/>
        <pc:sldMkLst>
          <pc:docMk/>
          <pc:sldMk cId="2449880068" sldId="390"/>
        </pc:sldMkLst>
        <pc:spChg chg="mod">
          <ac:chgData name="Adepu, Harshith Kumar" userId="c190572d-a860-46d8-beeb-6c046a3e50af" providerId="ADAL" clId="{93E820BF-72DC-4238-939B-DC216B297583}" dt="2022-04-07T22:31:19.208" v="0" actId="1076"/>
          <ac:spMkLst>
            <pc:docMk/>
            <pc:sldMk cId="2449880068" sldId="390"/>
            <ac:spMk id="13" creationId="{00000000-0000-0000-0000-000000000000}"/>
          </ac:spMkLst>
        </pc:spChg>
      </pc:sldChg>
      <pc:sldChg chg="addSp delSp modSp new del mod">
        <pc:chgData name="Adepu, Harshith Kumar" userId="c190572d-a860-46d8-beeb-6c046a3e50af" providerId="ADAL" clId="{93E820BF-72DC-4238-939B-DC216B297583}" dt="2022-04-21T21:30:45.781" v="9" actId="47"/>
        <pc:sldMkLst>
          <pc:docMk/>
          <pc:sldMk cId="1659179087" sldId="392"/>
        </pc:sldMkLst>
        <pc:spChg chg="del">
          <ac:chgData name="Adepu, Harshith Kumar" userId="c190572d-a860-46d8-beeb-6c046a3e50af" providerId="ADAL" clId="{93E820BF-72DC-4238-939B-DC216B297583}" dt="2022-04-21T20:29:55.421" v="3" actId="478"/>
          <ac:spMkLst>
            <pc:docMk/>
            <pc:sldMk cId="1659179087" sldId="392"/>
            <ac:spMk id="2" creationId="{B3014B89-72E3-4385-AB6F-D0ED81CFFBF5}"/>
          </ac:spMkLst>
        </pc:spChg>
        <pc:spChg chg="del">
          <ac:chgData name="Adepu, Harshith Kumar" userId="c190572d-a860-46d8-beeb-6c046a3e50af" providerId="ADAL" clId="{93E820BF-72DC-4238-939B-DC216B297583}" dt="2022-04-21T20:29:55.421" v="3" actId="478"/>
          <ac:spMkLst>
            <pc:docMk/>
            <pc:sldMk cId="1659179087" sldId="392"/>
            <ac:spMk id="3" creationId="{5B4DD4E8-AC27-446B-944D-D7D9CDBCB260}"/>
          </ac:spMkLst>
        </pc:spChg>
        <pc:graphicFrameChg chg="add mod">
          <ac:chgData name="Adepu, Harshith Kumar" userId="c190572d-a860-46d8-beeb-6c046a3e50af" providerId="ADAL" clId="{93E820BF-72DC-4238-939B-DC216B297583}" dt="2022-04-21T20:30:20.091" v="4"/>
          <ac:graphicFrameMkLst>
            <pc:docMk/>
            <pc:sldMk cId="1659179087" sldId="392"/>
            <ac:graphicFrameMk id="4" creationId="{52DEFF48-C940-4159-A3BD-449CEC44E24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3DBBC-37ED-4484-BC80-5D56FE9942F3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E6E0A-D648-4A2A-A2EF-3C0B1C438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8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67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23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37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9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B261A-ED84-465D-94AC-E13677E7DD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1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208 215 223 244 253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00717C-BFE5-499E-914D-3F1844638F2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20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6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1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4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84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8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8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3208-246A-4B38-AE78-174CE0D8362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A3B2-179F-4660-9D03-D6E56715E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2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9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7.emf"/><Relationship Id="rId3" Type="http://schemas.openxmlformats.org/officeDocument/2006/relationships/image" Target="../media/image11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e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2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251679"/>
              </p:ext>
            </p:extLst>
          </p:nvPr>
        </p:nvGraphicFramePr>
        <p:xfrm>
          <a:off x="3484158" y="953233"/>
          <a:ext cx="5849142" cy="447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4158" y="953233"/>
                        <a:ext cx="5849142" cy="4475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695369" y="789206"/>
            <a:ext cx="10969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Absorption spectra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CNT</a:t>
            </a:r>
          </a:p>
          <a:p>
            <a:endParaRPr lang="en-US" altLang="ko-KR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r="8250"/>
          <a:stretch/>
        </p:blipFill>
        <p:spPr>
          <a:xfrm>
            <a:off x="118103" y="1414210"/>
            <a:ext cx="3748585" cy="28120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198" y="4159524"/>
            <a:ext cx="33808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DNA-assisted dispersion and separation of carbon nanotubes, Ming Zheng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854062" y="5244227"/>
            <a:ext cx="1178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7521" y="5601870"/>
            <a:ext cx="32279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Purification and Characterization of Single-Wall Carbon Nanotubes (SWNTs) Obtained from the Gas-Phase Decomposition of CO (</a:t>
            </a:r>
            <a:r>
              <a:rPr lang="en-US" sz="1400" dirty="0" err="1"/>
              <a:t>HiPco</a:t>
            </a:r>
            <a:r>
              <a:rPr lang="en-US" sz="1400" dirty="0"/>
              <a:t> Process), R. H. </a:t>
            </a:r>
            <a:r>
              <a:rPr lang="en-US" sz="1400" dirty="0" err="1"/>
              <a:t>Hauge</a:t>
            </a:r>
            <a:endParaRPr lang="en-US" sz="1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32923"/>
              </p:ext>
            </p:extLst>
          </p:nvPr>
        </p:nvGraphicFramePr>
        <p:xfrm>
          <a:off x="324339" y="4990521"/>
          <a:ext cx="3513668" cy="1723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834">
                  <a:extLst>
                    <a:ext uri="{9D8B030D-6E8A-4147-A177-3AD203B41FA5}">
                      <a16:colId xmlns:a16="http://schemas.microsoft.com/office/drawing/2014/main" val="3711082708"/>
                    </a:ext>
                  </a:extLst>
                </a:gridCol>
                <a:gridCol w="1756834">
                  <a:extLst>
                    <a:ext uri="{9D8B030D-6E8A-4147-A177-3AD203B41FA5}">
                      <a16:colId xmlns:a16="http://schemas.microsoft.com/office/drawing/2014/main" val="1321795499"/>
                    </a:ext>
                  </a:extLst>
                </a:gridCol>
              </a:tblGrid>
              <a:tr h="382594">
                <a:tc>
                  <a:txBody>
                    <a:bodyPr/>
                    <a:lstStyle/>
                    <a:p>
                      <a:r>
                        <a:rPr lang="en-US" sz="1600" dirty="0"/>
                        <a:t>Wavelength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Diameter (nm)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4409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1499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70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0529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3853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56632"/>
              </p:ext>
            </p:extLst>
          </p:nvPr>
        </p:nvGraphicFramePr>
        <p:xfrm>
          <a:off x="8634648" y="2121171"/>
          <a:ext cx="3289682" cy="2083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4841">
                  <a:extLst>
                    <a:ext uri="{9D8B030D-6E8A-4147-A177-3AD203B41FA5}">
                      <a16:colId xmlns:a16="http://schemas.microsoft.com/office/drawing/2014/main" val="594787599"/>
                    </a:ext>
                  </a:extLst>
                </a:gridCol>
                <a:gridCol w="1644841">
                  <a:extLst>
                    <a:ext uri="{9D8B030D-6E8A-4147-A177-3AD203B41FA5}">
                      <a16:colId xmlns:a16="http://schemas.microsoft.com/office/drawing/2014/main" val="935471712"/>
                    </a:ext>
                  </a:extLst>
                </a:gridCol>
              </a:tblGrid>
              <a:tr h="34590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Peak Wavelength(nm)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Diameter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504831"/>
                  </a:ext>
                </a:extLst>
              </a:tr>
              <a:tr h="313096">
                <a:tc>
                  <a:txBody>
                    <a:bodyPr/>
                    <a:lstStyle/>
                    <a:p>
                      <a:r>
                        <a:rPr lang="en-US" sz="1400" dirty="0"/>
                        <a:t>1036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22648"/>
                  </a:ext>
                </a:extLst>
              </a:tr>
              <a:tr h="313096">
                <a:tc>
                  <a:txBody>
                    <a:bodyPr/>
                    <a:lstStyle/>
                    <a:p>
                      <a:r>
                        <a:rPr lang="en-US" sz="1400" dirty="0"/>
                        <a:t>1128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379438"/>
                  </a:ext>
                </a:extLst>
              </a:tr>
              <a:tr h="313096">
                <a:tc>
                  <a:txBody>
                    <a:bodyPr/>
                    <a:lstStyle/>
                    <a:p>
                      <a:r>
                        <a:rPr lang="en-US" sz="1400" dirty="0"/>
                        <a:t>1188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01737"/>
                  </a:ext>
                </a:extLst>
              </a:tr>
              <a:tr h="313096">
                <a:tc>
                  <a:txBody>
                    <a:bodyPr/>
                    <a:lstStyle/>
                    <a:p>
                      <a:r>
                        <a:rPr lang="en-US" sz="1400" dirty="0"/>
                        <a:t>1272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97998"/>
                  </a:ext>
                </a:extLst>
              </a:tr>
              <a:tr h="313096">
                <a:tc>
                  <a:txBody>
                    <a:bodyPr/>
                    <a:lstStyle/>
                    <a:p>
                      <a:r>
                        <a:rPr lang="en-US" sz="1400" dirty="0"/>
                        <a:t>1324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6247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032967" y="3170604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1036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44649" y="2720784"/>
            <a:ext cx="513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1128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57389" y="3112685"/>
            <a:ext cx="513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1188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97009" y="2922166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1272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69776" y="3170603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1324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82060" y="4594236"/>
            <a:ext cx="3242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spectra reveals the presence of 5 different peak wavelength with a diameter distribution spanning from 0.829 to 1.06 nm.</a:t>
            </a:r>
          </a:p>
        </p:txBody>
      </p:sp>
      <p:sp>
        <p:nvSpPr>
          <p:cNvPr id="3" name="Rectangle 2"/>
          <p:cNvSpPr/>
          <p:nvPr/>
        </p:nvSpPr>
        <p:spPr>
          <a:xfrm>
            <a:off x="5993569" y="3150183"/>
            <a:ext cx="754594" cy="588320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1178" y="3731243"/>
            <a:ext cx="938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v1-&gt;c1</a:t>
            </a:r>
          </a:p>
          <a:p>
            <a:pPr algn="ctr"/>
            <a:r>
              <a:rPr lang="en-US" sz="1400" dirty="0"/>
              <a:t>metal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78675" y="3150183"/>
            <a:ext cx="483746" cy="588320"/>
          </a:xfrm>
          <a:prstGeom prst="rect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46890" y="3731243"/>
            <a:ext cx="21754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v2-&gt;c2               v1-&gt;c1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semiconduting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756291" y="2679895"/>
            <a:ext cx="1737988" cy="1051348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DF56C6-CC6A-2BDD-56BA-A3DF3407552A}"/>
              </a:ext>
            </a:extLst>
          </p:cNvPr>
          <p:cNvSpPr txBox="1"/>
          <p:nvPr/>
        </p:nvSpPr>
        <p:spPr>
          <a:xfrm>
            <a:off x="82696" y="6256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865755" algn="ctr"/>
                <a:tab pos="5731510" algn="r"/>
              </a:tabLst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 Update: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22 March 2023</a:t>
            </a:r>
          </a:p>
        </p:txBody>
      </p:sp>
    </p:spTree>
    <p:extLst>
      <p:ext uri="{BB962C8B-B14F-4D97-AF65-F5344CB8AC3E}">
        <p14:creationId xmlns:p14="http://schemas.microsoft.com/office/powerpoint/2010/main" val="355961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54" y="947764"/>
            <a:ext cx="3624768" cy="6192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84" y="1821161"/>
            <a:ext cx="2143792" cy="5851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1654" y="648885"/>
            <a:ext cx="37957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Wave number </a:t>
            </a:r>
            <a:r>
              <a:rPr lang="en-US" altLang="zh-CN" dirty="0"/>
              <a:t>to wavelength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</a:t>
            </a:r>
            <a:r>
              <a:rPr lang="en-US" dirty="0"/>
              <a:t> calculated using this formula: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Raman intensity peak correspond CNT assignment from Table 1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Raman Spectra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CNT 785nm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825998" y="569780"/>
          <a:ext cx="6638589" cy="3319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5852160" imgH="2926080" progId="Origin50.Graph">
                  <p:embed/>
                </p:oleObj>
              </mc:Choice>
              <mc:Fallback>
                <p:oleObj name="Graph" r:id="rId5" imgW="5852160" imgH="29260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998" y="569780"/>
                        <a:ext cx="6638589" cy="3319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36545" y="1932440"/>
            <a:ext cx="1178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66187" y="5118852"/>
            <a:ext cx="447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Raman spectra reveals the presence of 5 different semiconducting (</a:t>
            </a:r>
            <a:r>
              <a:rPr lang="en-US" dirty="0" err="1"/>
              <a:t>n,m</a:t>
            </a:r>
            <a:r>
              <a:rPr lang="en-US" dirty="0"/>
              <a:t>) with a diameter (</a:t>
            </a:r>
            <a:r>
              <a:rPr lang="en-US" dirty="0" err="1"/>
              <a:t>dt</a:t>
            </a:r>
            <a:r>
              <a:rPr lang="en-US" dirty="0"/>
              <a:t>) distribution spanning from 0.885 to 1.10 nm.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494168" y="3485187"/>
          <a:ext cx="4318334" cy="330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4168" y="3485187"/>
                        <a:ext cx="4318334" cy="3304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52426" y="3113362"/>
          <a:ext cx="3851420" cy="17354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62855">
                  <a:extLst>
                    <a:ext uri="{9D8B030D-6E8A-4147-A177-3AD203B41FA5}">
                      <a16:colId xmlns:a16="http://schemas.microsoft.com/office/drawing/2014/main" val="2735475371"/>
                    </a:ext>
                  </a:extLst>
                </a:gridCol>
                <a:gridCol w="962855">
                  <a:extLst>
                    <a:ext uri="{9D8B030D-6E8A-4147-A177-3AD203B41FA5}">
                      <a16:colId xmlns:a16="http://schemas.microsoft.com/office/drawing/2014/main" val="760744190"/>
                    </a:ext>
                  </a:extLst>
                </a:gridCol>
                <a:gridCol w="962855">
                  <a:extLst>
                    <a:ext uri="{9D8B030D-6E8A-4147-A177-3AD203B41FA5}">
                      <a16:colId xmlns:a16="http://schemas.microsoft.com/office/drawing/2014/main" val="4099354554"/>
                    </a:ext>
                  </a:extLst>
                </a:gridCol>
                <a:gridCol w="962855">
                  <a:extLst>
                    <a:ext uri="{9D8B030D-6E8A-4147-A177-3AD203B41FA5}">
                      <a16:colId xmlns:a16="http://schemas.microsoft.com/office/drawing/2014/main" val="108760334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assignment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Predicted v_RBM (cm^-1)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v_RBM (cm^-1)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dt</a:t>
                      </a:r>
                      <a:r>
                        <a:rPr lang="en-US" sz="1400" u="none" strike="noStrike" dirty="0">
                          <a:effectLst/>
                        </a:rPr>
                        <a:t> (nm)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639977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(9,7)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214.9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214.7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1.104249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030391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(10,3)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225.1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225.2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1.05127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049775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(11,3)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232.4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1.014526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8391206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(10,2)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265.1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264.1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0.884798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5620461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(7,6)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262.1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264.1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0.895433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82992636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568829" y="3886166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(11,3)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950913" y="5648025"/>
            <a:ext cx="56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(10,2)</a:t>
            </a:r>
          </a:p>
          <a:p>
            <a:pPr algn="ctr"/>
            <a:r>
              <a:rPr lang="en-US" altLang="ko-KR" sz="1000" dirty="0"/>
              <a:t>(7,6)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445004" y="4738293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(10,3)</a:t>
            </a:r>
            <a:endParaRPr lang="ko-KR" alt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4096" y="5448355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(9,7)</a:t>
            </a:r>
            <a:endParaRPr lang="ko-KR" altLang="en-US" sz="1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-75138" y="3526586"/>
          <a:ext cx="4286780" cy="3280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75138" y="3526586"/>
                        <a:ext cx="4286780" cy="3280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88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Raman Spectra of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 785nm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28995" y="592305"/>
          <a:ext cx="6814805" cy="3407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5852160" imgH="2926080" progId="Origin50.Graph">
                  <p:embed/>
                </p:oleObj>
              </mc:Choice>
              <mc:Fallback>
                <p:oleObj name="Graph" r:id="rId3" imgW="5852160" imgH="2926080" progId="Origin50.Graph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8995" y="592305"/>
                        <a:ext cx="6814805" cy="3407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36545" y="2100067"/>
            <a:ext cx="1178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 Data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847425" y="3601469"/>
          <a:ext cx="4083726" cy="3124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7425" y="3601469"/>
                        <a:ext cx="4083726" cy="3124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688721" y="1762218"/>
          <a:ext cx="4256316" cy="173545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64079">
                  <a:extLst>
                    <a:ext uri="{9D8B030D-6E8A-4147-A177-3AD203B41FA5}">
                      <a16:colId xmlns:a16="http://schemas.microsoft.com/office/drawing/2014/main" val="4149176308"/>
                    </a:ext>
                  </a:extLst>
                </a:gridCol>
                <a:gridCol w="1064079">
                  <a:extLst>
                    <a:ext uri="{9D8B030D-6E8A-4147-A177-3AD203B41FA5}">
                      <a16:colId xmlns:a16="http://schemas.microsoft.com/office/drawing/2014/main" val="2638934606"/>
                    </a:ext>
                  </a:extLst>
                </a:gridCol>
                <a:gridCol w="1064079">
                  <a:extLst>
                    <a:ext uri="{9D8B030D-6E8A-4147-A177-3AD203B41FA5}">
                      <a16:colId xmlns:a16="http://schemas.microsoft.com/office/drawing/2014/main" val="4081679302"/>
                    </a:ext>
                  </a:extLst>
                </a:gridCol>
                <a:gridCol w="1064079">
                  <a:extLst>
                    <a:ext uri="{9D8B030D-6E8A-4147-A177-3AD203B41FA5}">
                      <a16:colId xmlns:a16="http://schemas.microsoft.com/office/drawing/2014/main" val="299626790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assignment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Predicted v_RBM (cm^-1)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v_RBM (cm^-1)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dt (nm)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631694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(9,7)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214.9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216.5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1.104249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6932124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(12,2)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226.8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1.041958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999841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(11,3)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232.6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1.014526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364581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(11,1)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256.4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0.916359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2841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(10,2)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265.1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265.1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0.884798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6188358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580172" y="3725480"/>
            <a:ext cx="4473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Raman spectra reveals the presence of 5 different semiconducting (</a:t>
            </a:r>
            <a:r>
              <a:rPr lang="en-US" dirty="0" err="1"/>
              <a:t>n,m</a:t>
            </a:r>
            <a:r>
              <a:rPr lang="en-US" dirty="0"/>
              <a:t>) with a diameter (</a:t>
            </a:r>
            <a:r>
              <a:rPr lang="en-US" dirty="0" err="1"/>
              <a:t>dt</a:t>
            </a:r>
            <a:r>
              <a:rPr lang="en-US" dirty="0"/>
              <a:t>) distribution spanning from 0.885 to 1.10 nm.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40281" y="5116764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(9,7)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82605" y="4100854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(12,2)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889288" y="4015221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(11,3)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066595" y="5635877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(11,1)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6144984" y="5389656"/>
            <a:ext cx="562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(10,2)</a:t>
            </a:r>
            <a:endParaRPr lang="ko-KR" altLang="en-US" sz="1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1059" y="3592865"/>
          <a:ext cx="4142220" cy="3169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59" y="3592865"/>
                        <a:ext cx="4142220" cy="3169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735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3515CDE1-1A51-4591-893F-21CA84734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/>
          <a:stretch/>
        </p:blipFill>
        <p:spPr>
          <a:xfrm>
            <a:off x="6541438" y="400338"/>
            <a:ext cx="5621664" cy="4637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7A674-BACF-4044-9311-5F5C883FB0B1}"/>
              </a:ext>
            </a:extLst>
          </p:cNvPr>
          <p:cNvSpPr txBox="1"/>
          <p:nvPr/>
        </p:nvSpPr>
        <p:spPr>
          <a:xfrm>
            <a:off x="275493" y="-13347"/>
            <a:ext cx="860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Harshith’s SC CNT - </a:t>
            </a:r>
            <a:r>
              <a:rPr lang="en-IN" b="1" u="sng" dirty="0" err="1"/>
              <a:t>CoMoCAT</a:t>
            </a:r>
            <a:r>
              <a:rPr lang="en-IN" b="1" u="sng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89C021-2602-4C92-A36E-AE23CFA27734}"/>
              </a:ext>
            </a:extLst>
          </p:cNvPr>
          <p:cNvSpPr txBox="1"/>
          <p:nvPr/>
        </p:nvSpPr>
        <p:spPr>
          <a:xfrm>
            <a:off x="615696" y="5098628"/>
            <a:ext cx="9001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SC CNT Synthesis Procedure: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Disperse 15 mg SWNT and 0.6 g Sodium Cholate (SC) in 30 mL H2O. </a:t>
            </a:r>
          </a:p>
          <a:p>
            <a:pPr marL="342900" indent="-342900">
              <a:buAutoNum type="arabicPeriod"/>
            </a:pPr>
            <a:r>
              <a:rPr lang="en-IN" dirty="0"/>
              <a:t>Probe-tip sonicate for 1 hour at 70% amplitude (Total power on tip sonicator = 130 W).</a:t>
            </a:r>
          </a:p>
          <a:p>
            <a:pPr marL="342900" indent="-342900">
              <a:buAutoNum type="arabicPeriod"/>
            </a:pPr>
            <a:r>
              <a:rPr lang="en-IN" dirty="0"/>
              <a:t>Transfer the surfactant into centrifuges according to same weight.  </a:t>
            </a:r>
          </a:p>
          <a:p>
            <a:pPr marL="342900" indent="-342900">
              <a:buAutoNum type="arabicPeriod"/>
            </a:pPr>
            <a:r>
              <a:rPr lang="en-IN" dirty="0"/>
              <a:t>Ultracentrifuge for 2 hours at 30,000 RPM.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42C6CB-000D-4A12-8B5B-0C5123C1E6F7}"/>
              </a:ext>
            </a:extLst>
          </p:cNvPr>
          <p:cNvGrpSpPr/>
          <p:nvPr/>
        </p:nvGrpSpPr>
        <p:grpSpPr>
          <a:xfrm>
            <a:off x="310896" y="400338"/>
            <a:ext cx="6001230" cy="4637314"/>
            <a:chOff x="274320" y="436914"/>
            <a:chExt cx="6001230" cy="463731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4660C8-BB8B-442F-9498-F910EF96BE02}"/>
                </a:ext>
              </a:extLst>
            </p:cNvPr>
            <p:cNvGrpSpPr/>
            <p:nvPr/>
          </p:nvGrpSpPr>
          <p:grpSpPr>
            <a:xfrm>
              <a:off x="274320" y="436914"/>
              <a:ext cx="6001230" cy="4637314"/>
              <a:chOff x="0" y="522514"/>
              <a:chExt cx="6001230" cy="4637314"/>
            </a:xfrm>
          </p:grpSpPr>
          <p:pic>
            <p:nvPicPr>
              <p:cNvPr id="7" name="Picture 6" descr="Chart, histogram&#10;&#10;Description automatically generated">
                <a:extLst>
                  <a:ext uri="{FF2B5EF4-FFF2-40B4-BE49-F238E27FC236}">
                    <a16:creationId xmlns:a16="http://schemas.microsoft.com/office/drawing/2014/main" id="{510B92B5-6AE9-4DC4-8C68-4063BF547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22514"/>
                <a:ext cx="6001230" cy="4637314"/>
              </a:xfrm>
              <a:prstGeom prst="rect">
                <a:avLst/>
              </a:prstGeom>
            </p:spPr>
          </p:pic>
          <p:pic>
            <p:nvPicPr>
              <p:cNvPr id="9" name="Picture 8" descr="Chart, line chart, histogram&#10;&#10;Description automatically generated">
                <a:extLst>
                  <a:ext uri="{FF2B5EF4-FFF2-40B4-BE49-F238E27FC236}">
                    <a16:creationId xmlns:a16="http://schemas.microsoft.com/office/drawing/2014/main" id="{6C207841-382F-45A6-942B-A8A6505477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04" t="5233" r="13759" b="86804"/>
              <a:stretch/>
            </p:blipFill>
            <p:spPr>
              <a:xfrm>
                <a:off x="1078945" y="739170"/>
                <a:ext cx="4149137" cy="369333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B56D7F-1AD2-49E9-8A50-E1B9D3EF8953}"/>
                </a:ext>
              </a:extLst>
            </p:cNvPr>
            <p:cNvSpPr txBox="1"/>
            <p:nvPr/>
          </p:nvSpPr>
          <p:spPr>
            <a:xfrm>
              <a:off x="3513954" y="34192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(9,1)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31B56D-A2C3-404F-955E-5C215B2973A3}"/>
                </a:ext>
              </a:extLst>
            </p:cNvPr>
            <p:cNvSpPr txBox="1"/>
            <p:nvPr/>
          </p:nvSpPr>
          <p:spPr>
            <a:xfrm>
              <a:off x="2679134" y="363543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(6,4)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42749-96C4-439E-BD39-3C4F89B5AE75}"/>
                </a:ext>
              </a:extLst>
            </p:cNvPr>
            <p:cNvSpPr txBox="1"/>
            <p:nvPr/>
          </p:nvSpPr>
          <p:spPr>
            <a:xfrm>
              <a:off x="3856854" y="2035940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(8,3)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0063ADD-CD9B-4640-9BEC-C2039F032B5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976314" y="3237735"/>
              <a:ext cx="388620" cy="308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7DACD-49C5-4C1A-AD2B-4B3B96ED6B75}"/>
                </a:ext>
              </a:extLst>
            </p:cNvPr>
            <p:cNvSpPr txBox="1"/>
            <p:nvPr/>
          </p:nvSpPr>
          <p:spPr>
            <a:xfrm>
              <a:off x="2596838" y="2899181"/>
              <a:ext cx="758952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G peak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85BE91-8EB0-4ADE-A29A-4CE387992FA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3938450" y="1292532"/>
              <a:ext cx="746345" cy="67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805E2-C474-49D1-B328-550EED3B1B25}"/>
                </a:ext>
              </a:extLst>
            </p:cNvPr>
            <p:cNvSpPr txBox="1"/>
            <p:nvPr/>
          </p:nvSpPr>
          <p:spPr>
            <a:xfrm>
              <a:off x="3089458" y="1190867"/>
              <a:ext cx="848992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G’ peak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E3758A-809D-4ABC-B132-DA219BAD018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1568155" y="3530327"/>
              <a:ext cx="221022" cy="496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719C62-F80B-408D-89E5-28E9DC09A905}"/>
                </a:ext>
              </a:extLst>
            </p:cNvPr>
            <p:cNvSpPr txBox="1"/>
            <p:nvPr/>
          </p:nvSpPr>
          <p:spPr>
            <a:xfrm>
              <a:off x="1513722" y="3221336"/>
              <a:ext cx="550909" cy="308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RBM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4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995A7-31C9-4930-9477-05EC0141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2" y="1035818"/>
            <a:ext cx="5349817" cy="4326087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E34CB66-E990-47BE-B63C-465B05BEA8E5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198862"/>
          <a:ext cx="5557564" cy="2026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472">
                  <a:extLst>
                    <a:ext uri="{9D8B030D-6E8A-4147-A177-3AD203B41FA5}">
                      <a16:colId xmlns:a16="http://schemas.microsoft.com/office/drawing/2014/main" val="1702899805"/>
                    </a:ext>
                  </a:extLst>
                </a:gridCol>
                <a:gridCol w="1236472">
                  <a:extLst>
                    <a:ext uri="{9D8B030D-6E8A-4147-A177-3AD203B41FA5}">
                      <a16:colId xmlns:a16="http://schemas.microsoft.com/office/drawing/2014/main" val="1578343426"/>
                    </a:ext>
                  </a:extLst>
                </a:gridCol>
                <a:gridCol w="1236472">
                  <a:extLst>
                    <a:ext uri="{9D8B030D-6E8A-4147-A177-3AD203B41FA5}">
                      <a16:colId xmlns:a16="http://schemas.microsoft.com/office/drawing/2014/main" val="910531563"/>
                    </a:ext>
                  </a:extLst>
                </a:gridCol>
                <a:gridCol w="1848148">
                  <a:extLst>
                    <a:ext uri="{9D8B030D-6E8A-4147-A177-3AD203B41FA5}">
                      <a16:colId xmlns:a16="http://schemas.microsoft.com/office/drawing/2014/main" val="2127471710"/>
                    </a:ext>
                  </a:extLst>
                </a:gridCol>
              </a:tblGrid>
              <a:tr h="3221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RBM Peaks</a:t>
                      </a:r>
                    </a:p>
                    <a:p>
                      <a:pPr algn="ctr"/>
                      <a:r>
                        <a:rPr lang="en-IN" dirty="0"/>
                        <a:t>(cm</a:t>
                      </a:r>
                      <a:r>
                        <a:rPr lang="en-IN" baseline="30000" dirty="0"/>
                        <a:t>-1</a:t>
                      </a:r>
                      <a:r>
                        <a:rPr lang="en-IN" baseline="0" dirty="0"/>
                        <a:t>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Relatable </a:t>
                      </a:r>
                      <a:r>
                        <a:rPr lang="en-IN" dirty="0" err="1"/>
                        <a:t>Kataura</a:t>
                      </a:r>
                      <a:r>
                        <a:rPr lang="en-IN" dirty="0"/>
                        <a:t> Plot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dt (nm)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Species assignment</a:t>
                      </a:r>
                    </a:p>
                    <a:p>
                      <a:pPr algn="ctr"/>
                      <a:r>
                        <a:rPr lang="en-IN" dirty="0"/>
                        <a:t>(</a:t>
                      </a:r>
                      <a:r>
                        <a:rPr lang="en-IN" dirty="0" err="1"/>
                        <a:t>n,m</a:t>
                      </a:r>
                      <a:r>
                        <a:rPr lang="en-IN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0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202.555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(9,8)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51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212.486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(13,2)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01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220.584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(11,4)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238029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434F58C-650F-4C74-BA59-40DE9DA78B8C}"/>
              </a:ext>
            </a:extLst>
          </p:cNvPr>
          <p:cNvGrpSpPr/>
          <p:nvPr/>
        </p:nvGrpSpPr>
        <p:grpSpPr>
          <a:xfrm>
            <a:off x="6483325" y="806175"/>
            <a:ext cx="4738254" cy="1754326"/>
            <a:chOff x="7232073" y="661796"/>
            <a:chExt cx="4738254" cy="17543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D86D1E-1D9E-447A-B448-C9275B97BB21}"/>
                </a:ext>
              </a:extLst>
            </p:cNvPr>
            <p:cNvSpPr/>
            <p:nvPr/>
          </p:nvSpPr>
          <p:spPr>
            <a:xfrm>
              <a:off x="7232073" y="661796"/>
              <a:ext cx="473825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Wavelength(nm) to Wave number (cm</a:t>
              </a:r>
              <a:r>
                <a:rPr lang="en-US" altLang="zh-CN" baseline="30000" dirty="0"/>
                <a:t>-1</a:t>
              </a:r>
              <a:r>
                <a:rPr lang="en-US" altLang="zh-CN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dt</a:t>
              </a:r>
              <a:r>
                <a:rPr lang="en-US" dirty="0"/>
                <a:t> calculated using this formula: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67E7-0266-471D-9458-8C346B1BD4FF}"/>
                </a:ext>
              </a:extLst>
            </p:cNvPr>
            <p:cNvGrpSpPr/>
            <p:nvPr/>
          </p:nvGrpSpPr>
          <p:grpSpPr>
            <a:xfrm>
              <a:off x="7494635" y="947764"/>
              <a:ext cx="3624768" cy="1468358"/>
              <a:chOff x="7494635" y="947764"/>
              <a:chExt cx="3624768" cy="146835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9C1DF37-CD38-453E-A9A8-7413F70A8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4635" y="947764"/>
                <a:ext cx="3624768" cy="61921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B89A274-2E69-4B27-B248-757329A84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4421" y="1830954"/>
                <a:ext cx="2143792" cy="585168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59F7A1-6475-4E28-8C8D-5A96479F23AD}"/>
              </a:ext>
            </a:extLst>
          </p:cNvPr>
          <p:cNvSpPr txBox="1"/>
          <p:nvPr/>
        </p:nvSpPr>
        <p:spPr>
          <a:xfrm>
            <a:off x="480848" y="252248"/>
            <a:ext cx="436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SC CNT Characterisation in RBM Zone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21333-3473-464F-B40C-78CF9CF81C5C}"/>
              </a:ext>
            </a:extLst>
          </p:cNvPr>
          <p:cNvSpPr txBox="1"/>
          <p:nvPr/>
        </p:nvSpPr>
        <p:spPr>
          <a:xfrm>
            <a:off x="1697789" y="3720070"/>
            <a:ext cx="624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(9,8)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B12EC-264E-417B-9C85-544B15927F66}"/>
              </a:ext>
            </a:extLst>
          </p:cNvPr>
          <p:cNvSpPr txBox="1"/>
          <p:nvPr/>
        </p:nvSpPr>
        <p:spPr>
          <a:xfrm>
            <a:off x="1938124" y="3029584"/>
            <a:ext cx="76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(13,2)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ED1DF-7052-4318-A245-F2754CCD07DC}"/>
              </a:ext>
            </a:extLst>
          </p:cNvPr>
          <p:cNvSpPr txBox="1"/>
          <p:nvPr/>
        </p:nvSpPr>
        <p:spPr>
          <a:xfrm>
            <a:off x="2152314" y="2391224"/>
            <a:ext cx="768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dirty="0"/>
              <a:t>(11,4)</a:t>
            </a:r>
          </a:p>
        </p:txBody>
      </p:sp>
    </p:spTree>
    <p:extLst>
      <p:ext uri="{BB962C8B-B14F-4D97-AF65-F5344CB8AC3E}">
        <p14:creationId xmlns:p14="http://schemas.microsoft.com/office/powerpoint/2010/main" val="3516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0E911A-E427-4328-B69E-FA573EE15B7E}"/>
              </a:ext>
            </a:extLst>
          </p:cNvPr>
          <p:cNvSpPr txBox="1"/>
          <p:nvPr/>
        </p:nvSpPr>
        <p:spPr>
          <a:xfrm>
            <a:off x="288176" y="194065"/>
            <a:ext cx="43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DNA wrapped CNT</a:t>
            </a:r>
            <a:r>
              <a:rPr lang="en-IN" b="1" dirty="0"/>
              <a:t> (Dialysis from SC-CNT)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FBBF78-6FC3-49E1-92C1-9EFB2E173AA4}"/>
              </a:ext>
            </a:extLst>
          </p:cNvPr>
          <p:cNvGrpSpPr/>
          <p:nvPr/>
        </p:nvGrpSpPr>
        <p:grpSpPr>
          <a:xfrm>
            <a:off x="547326" y="880677"/>
            <a:ext cx="5030514" cy="4252955"/>
            <a:chOff x="547326" y="880677"/>
            <a:chExt cx="5030514" cy="425295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8D5AEB-81D0-4833-B8A4-5D93E6EB6DF0}"/>
                </a:ext>
              </a:extLst>
            </p:cNvPr>
            <p:cNvGrpSpPr/>
            <p:nvPr/>
          </p:nvGrpSpPr>
          <p:grpSpPr>
            <a:xfrm>
              <a:off x="547326" y="880677"/>
              <a:ext cx="5030514" cy="4252955"/>
              <a:chOff x="547326" y="880677"/>
              <a:chExt cx="5030514" cy="42529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DD89C70-7FBB-4ABA-B76A-2A22441C7C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737"/>
              <a:stretch/>
            </p:blipFill>
            <p:spPr>
              <a:xfrm>
                <a:off x="547326" y="880677"/>
                <a:ext cx="5030514" cy="425295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597B2B-E6C2-443D-B0C7-F83ACE4B654C}"/>
                  </a:ext>
                </a:extLst>
              </p:cNvPr>
              <p:cNvSpPr txBox="1"/>
              <p:nvPr/>
            </p:nvSpPr>
            <p:spPr>
              <a:xfrm>
                <a:off x="3603994" y="3618704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(9,1)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FC7153-938D-451D-9EBA-8F142E1A8FC5}"/>
                  </a:ext>
                </a:extLst>
              </p:cNvPr>
              <p:cNvSpPr txBox="1"/>
              <p:nvPr/>
            </p:nvSpPr>
            <p:spPr>
              <a:xfrm>
                <a:off x="2719683" y="3402687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(6,4)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1DC73-08D0-41AB-9106-ACC3D8550762}"/>
                  </a:ext>
                </a:extLst>
              </p:cNvPr>
              <p:cNvSpPr txBox="1"/>
              <p:nvPr/>
            </p:nvSpPr>
            <p:spPr>
              <a:xfrm>
                <a:off x="3968495" y="2315156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(8,3)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6F3A03-4A07-49BE-99E9-A672FBE839F6}"/>
                  </a:ext>
                </a:extLst>
              </p:cNvPr>
              <p:cNvSpPr txBox="1"/>
              <p:nvPr/>
            </p:nvSpPr>
            <p:spPr>
              <a:xfrm>
                <a:off x="2646531" y="2557193"/>
                <a:ext cx="75895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G peak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5BB46A-E052-48B3-89C2-8EB61992E212}"/>
                  </a:ext>
                </a:extLst>
              </p:cNvPr>
              <p:cNvSpPr txBox="1"/>
              <p:nvPr/>
            </p:nvSpPr>
            <p:spPr>
              <a:xfrm>
                <a:off x="3440802" y="1466070"/>
                <a:ext cx="84899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G’ peak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365C28-A1D0-4246-9706-636E514FF339}"/>
                  </a:ext>
                </a:extLst>
              </p:cNvPr>
              <p:cNvSpPr txBox="1"/>
              <p:nvPr/>
            </p:nvSpPr>
            <p:spPr>
              <a:xfrm>
                <a:off x="1524751" y="3555968"/>
                <a:ext cx="550909" cy="308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RBM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31D78C3-1D3D-4B98-AB66-6523C97235B5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 flipH="1">
                <a:off x="1524751" y="3864959"/>
                <a:ext cx="275455" cy="515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AA96565-D03E-4088-A1E7-4D603C52F8BC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>
                <a:off x="3026007" y="2895747"/>
                <a:ext cx="302409" cy="317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72CB1D4-519A-41D4-B73F-76CEB376E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9794" y="1635347"/>
                <a:ext cx="364501" cy="63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70BC85-6114-4C4F-A1C9-5C1096A8F161}"/>
                  </a:ext>
                </a:extLst>
              </p:cNvPr>
              <p:cNvSpPr txBox="1"/>
              <p:nvPr/>
            </p:nvSpPr>
            <p:spPr>
              <a:xfrm>
                <a:off x="4800600" y="1699316"/>
                <a:ext cx="685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(6,5)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55DAD5-CD0D-41DB-AD32-C313160FE898}"/>
                </a:ext>
              </a:extLst>
            </p:cNvPr>
            <p:cNvSpPr txBox="1"/>
            <p:nvPr/>
          </p:nvSpPr>
          <p:spPr>
            <a:xfrm>
              <a:off x="2068545" y="3122935"/>
              <a:ext cx="75895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Silicon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2BAC91-F8DA-4FC2-81E4-CD1001A589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1940472" y="3430712"/>
              <a:ext cx="507549" cy="786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DEFD1E7-A793-4FE9-A6DD-41CC885B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887" y="982498"/>
            <a:ext cx="4621528" cy="38264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6C5CA0-14BD-4B63-BE0F-9E8DB6325373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189470" y="2181425"/>
            <a:ext cx="642337" cy="596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F623BB-0A6E-4970-BF79-6B15659A14ED}"/>
              </a:ext>
            </a:extLst>
          </p:cNvPr>
          <p:cNvSpPr txBox="1"/>
          <p:nvPr/>
        </p:nvSpPr>
        <p:spPr>
          <a:xfrm>
            <a:off x="7548314" y="1842871"/>
            <a:ext cx="5669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DNA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8BB90D-2EFB-4A9D-BDC8-2F8F9FB96B9E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7831807" y="2622933"/>
            <a:ext cx="1507159" cy="93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35D2CF-D380-47C8-A34A-20FDD4010585}"/>
              </a:ext>
            </a:extLst>
          </p:cNvPr>
          <p:cNvSpPr txBox="1"/>
          <p:nvPr/>
        </p:nvSpPr>
        <p:spPr>
          <a:xfrm>
            <a:off x="8619532" y="2284379"/>
            <a:ext cx="143886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CNT Species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29457C1-66CB-4F4A-ADD9-1659099613EE}"/>
              </a:ext>
            </a:extLst>
          </p:cNvPr>
          <p:cNvCxnSpPr>
            <a:cxnSpLocks/>
          </p:cNvCxnSpPr>
          <p:nvPr/>
        </p:nvCxnSpPr>
        <p:spPr>
          <a:xfrm>
            <a:off x="9361170" y="2622933"/>
            <a:ext cx="274320" cy="108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36E26A-637E-4F6C-B180-313303780038}"/>
              </a:ext>
            </a:extLst>
          </p:cNvPr>
          <p:cNvCxnSpPr>
            <a:cxnSpLocks/>
          </p:cNvCxnSpPr>
          <p:nvPr/>
        </p:nvCxnSpPr>
        <p:spPr>
          <a:xfrm flipH="1">
            <a:off x="8275320" y="2622933"/>
            <a:ext cx="1063646" cy="93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A736A6-183F-487E-82F6-EC53FCEA550F}"/>
              </a:ext>
            </a:extLst>
          </p:cNvPr>
          <p:cNvCxnSpPr>
            <a:cxnSpLocks/>
          </p:cNvCxnSpPr>
          <p:nvPr/>
        </p:nvCxnSpPr>
        <p:spPr>
          <a:xfrm flipH="1">
            <a:off x="9211924" y="2622933"/>
            <a:ext cx="149246" cy="99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35D330E-6891-4CE6-B230-FCC0171FB927}"/>
              </a:ext>
            </a:extLst>
          </p:cNvPr>
          <p:cNvSpPr txBox="1"/>
          <p:nvPr/>
        </p:nvSpPr>
        <p:spPr>
          <a:xfrm>
            <a:off x="10170061" y="3033295"/>
            <a:ext cx="75895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Water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7CFF1084-F2CF-4909-9785-BC0DD32FC3B8}"/>
              </a:ext>
            </a:extLst>
          </p:cNvPr>
          <p:cNvSpPr/>
          <p:nvPr/>
        </p:nvSpPr>
        <p:spPr>
          <a:xfrm rot="16441318">
            <a:off x="10400033" y="3124073"/>
            <a:ext cx="308610" cy="864004"/>
          </a:xfrm>
          <a:prstGeom prst="rightBrace">
            <a:avLst>
              <a:gd name="adj1" fmla="val 8333"/>
              <a:gd name="adj2" fmla="val 403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460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A9B37B8-8607-4BA0-B9FB-EFAB1048C31F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3198862"/>
          <a:ext cx="5557564" cy="276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472">
                  <a:extLst>
                    <a:ext uri="{9D8B030D-6E8A-4147-A177-3AD203B41FA5}">
                      <a16:colId xmlns:a16="http://schemas.microsoft.com/office/drawing/2014/main" val="1702899805"/>
                    </a:ext>
                  </a:extLst>
                </a:gridCol>
                <a:gridCol w="1236472">
                  <a:extLst>
                    <a:ext uri="{9D8B030D-6E8A-4147-A177-3AD203B41FA5}">
                      <a16:colId xmlns:a16="http://schemas.microsoft.com/office/drawing/2014/main" val="1578343426"/>
                    </a:ext>
                  </a:extLst>
                </a:gridCol>
                <a:gridCol w="1236472">
                  <a:extLst>
                    <a:ext uri="{9D8B030D-6E8A-4147-A177-3AD203B41FA5}">
                      <a16:colId xmlns:a16="http://schemas.microsoft.com/office/drawing/2014/main" val="910531563"/>
                    </a:ext>
                  </a:extLst>
                </a:gridCol>
                <a:gridCol w="1848148">
                  <a:extLst>
                    <a:ext uri="{9D8B030D-6E8A-4147-A177-3AD203B41FA5}">
                      <a16:colId xmlns:a16="http://schemas.microsoft.com/office/drawing/2014/main" val="2127471710"/>
                    </a:ext>
                  </a:extLst>
                </a:gridCol>
              </a:tblGrid>
              <a:tr h="3221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RBM Peaks</a:t>
                      </a:r>
                    </a:p>
                    <a:p>
                      <a:pPr algn="ctr"/>
                      <a:r>
                        <a:rPr lang="en-IN" dirty="0"/>
                        <a:t>(cm</a:t>
                      </a:r>
                      <a:r>
                        <a:rPr lang="en-IN" baseline="30000" dirty="0"/>
                        <a:t>-1</a:t>
                      </a:r>
                      <a:r>
                        <a:rPr lang="en-IN" baseline="0" dirty="0"/>
                        <a:t>)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Relatable </a:t>
                      </a:r>
                      <a:r>
                        <a:rPr lang="en-IN" dirty="0" err="1"/>
                        <a:t>Kataura</a:t>
                      </a:r>
                      <a:r>
                        <a:rPr lang="en-IN" dirty="0"/>
                        <a:t> Plot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dt (nm)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Species assignment</a:t>
                      </a:r>
                    </a:p>
                    <a:p>
                      <a:pPr algn="ctr"/>
                      <a:r>
                        <a:rPr lang="en-IN" dirty="0"/>
                        <a:t>(</a:t>
                      </a:r>
                      <a:r>
                        <a:rPr lang="en-IN" dirty="0" err="1"/>
                        <a:t>n,m</a:t>
                      </a:r>
                      <a:r>
                        <a:rPr lang="en-IN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50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(12,4)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51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(9,7)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52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(11,4)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01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(9,5)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423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(10,3)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6044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19A8ED0-B29E-433C-BA00-2E9D2D9D990A}"/>
              </a:ext>
            </a:extLst>
          </p:cNvPr>
          <p:cNvGrpSpPr/>
          <p:nvPr/>
        </p:nvGrpSpPr>
        <p:grpSpPr>
          <a:xfrm>
            <a:off x="6483325" y="806175"/>
            <a:ext cx="4738254" cy="1754326"/>
            <a:chOff x="7232073" y="661796"/>
            <a:chExt cx="4738254" cy="17543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9ACF8-4D5F-4A6B-90C0-FA5E4BAD69D7}"/>
                </a:ext>
              </a:extLst>
            </p:cNvPr>
            <p:cNvSpPr/>
            <p:nvPr/>
          </p:nvSpPr>
          <p:spPr>
            <a:xfrm>
              <a:off x="7232073" y="661796"/>
              <a:ext cx="473825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/>
                <a:t>Wavelength(nm) to Wave number (cm</a:t>
              </a:r>
              <a:r>
                <a:rPr lang="en-US" altLang="zh-CN" baseline="30000" dirty="0"/>
                <a:t>-1</a:t>
              </a:r>
              <a:r>
                <a:rPr lang="en-US" altLang="zh-CN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dt</a:t>
              </a:r>
              <a:r>
                <a:rPr lang="en-US" dirty="0"/>
                <a:t> calculated using this formula: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B35397-A110-47B2-BA3D-B0A5ECBAA7E2}"/>
                </a:ext>
              </a:extLst>
            </p:cNvPr>
            <p:cNvGrpSpPr/>
            <p:nvPr/>
          </p:nvGrpSpPr>
          <p:grpSpPr>
            <a:xfrm>
              <a:off x="7494635" y="947764"/>
              <a:ext cx="3624768" cy="1468358"/>
              <a:chOff x="7494635" y="947764"/>
              <a:chExt cx="3624768" cy="146835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93606D-867A-4CBD-AB51-02E227CCC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4635" y="947764"/>
                <a:ext cx="3624768" cy="61921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30ACFE-153B-49DD-B51C-D490B0429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4421" y="1830954"/>
                <a:ext cx="2143792" cy="585168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C625E3-9199-416B-8775-5D6E16175A5D}"/>
              </a:ext>
            </a:extLst>
          </p:cNvPr>
          <p:cNvSpPr txBox="1"/>
          <p:nvPr/>
        </p:nvSpPr>
        <p:spPr>
          <a:xfrm>
            <a:off x="237744" y="201168"/>
            <a:ext cx="440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DNA wrapped CNT (Dialysis) – RBM Zone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422D9E-6331-461D-8C2D-F18BECC40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21" y="1421649"/>
            <a:ext cx="4565975" cy="38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7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57A674-BACF-4044-9311-5F5C883FB0B1}"/>
              </a:ext>
            </a:extLst>
          </p:cNvPr>
          <p:cNvSpPr txBox="1"/>
          <p:nvPr/>
        </p:nvSpPr>
        <p:spPr>
          <a:xfrm>
            <a:off x="170682" y="268673"/>
            <a:ext cx="284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SC CNT with 633 nm Laser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6A4DFD-42F5-4DFB-8548-288053B82EEE}"/>
              </a:ext>
            </a:extLst>
          </p:cNvPr>
          <p:cNvGrpSpPr/>
          <p:nvPr/>
        </p:nvGrpSpPr>
        <p:grpSpPr>
          <a:xfrm>
            <a:off x="317192" y="557212"/>
            <a:ext cx="7432675" cy="5743575"/>
            <a:chOff x="4899025" y="557213"/>
            <a:chExt cx="7432675" cy="574357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85BE91-8EB0-4ADE-A29A-4CE387992FA3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>
              <a:off x="8337755" y="3449812"/>
              <a:ext cx="239382" cy="906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805E2-C474-49D1-B328-550EED3B1B25}"/>
                </a:ext>
              </a:extLst>
            </p:cNvPr>
            <p:cNvSpPr txBox="1"/>
            <p:nvPr/>
          </p:nvSpPr>
          <p:spPr>
            <a:xfrm>
              <a:off x="7728145" y="3280535"/>
              <a:ext cx="848992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G’ peak</a:t>
              </a:r>
            </a:p>
          </p:txBody>
        </p:sp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C2246363-5C98-4085-A0DE-CE04B37BBC6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0461147"/>
                </p:ext>
              </p:extLst>
            </p:nvPr>
          </p:nvGraphicFramePr>
          <p:xfrm>
            <a:off x="4899025" y="557213"/>
            <a:ext cx="7432675" cy="574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4023360" imgH="3108960" progId="Origin50.Graph">
                    <p:embed/>
                  </p:oleObj>
                </mc:Choice>
                <mc:Fallback>
                  <p:oleObj name="Graph" r:id="rId2" imgW="4023360" imgH="3108960" progId="Origin50.Graph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C2246363-5C98-4085-A0DE-CE04B37BBC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899025" y="557213"/>
                          <a:ext cx="7432675" cy="5743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36DE8-4AC9-44FD-B5D6-62316D64C322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7021566" y="2013486"/>
              <a:ext cx="388620" cy="308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48DC50-9B51-4F56-96F6-89449C433E73}"/>
                </a:ext>
              </a:extLst>
            </p:cNvPr>
            <p:cNvSpPr txBox="1"/>
            <p:nvPr/>
          </p:nvSpPr>
          <p:spPr>
            <a:xfrm>
              <a:off x="6642090" y="1674932"/>
              <a:ext cx="758952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G peak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5C3CC6-A6CB-4219-972B-8D24F2D59D2B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6429188" y="3986497"/>
              <a:ext cx="221022" cy="496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74D654-445F-428B-8FA2-B15545F47F86}"/>
                </a:ext>
              </a:extLst>
            </p:cNvPr>
            <p:cNvSpPr txBox="1"/>
            <p:nvPr/>
          </p:nvSpPr>
          <p:spPr>
            <a:xfrm>
              <a:off x="6374755" y="3677506"/>
              <a:ext cx="550909" cy="3089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RBM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32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92A46F6-11ED-6F24-A71C-BB906E00A4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698652"/>
          <a:ext cx="6608242" cy="510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92A46F6-11ED-6F24-A71C-BB906E00A4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698652"/>
                        <a:ext cx="6608242" cy="5106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B4A667-47A5-48FC-D2C8-046D774C04FD}"/>
              </a:ext>
            </a:extLst>
          </p:cNvPr>
          <p:cNvCxnSpPr/>
          <p:nvPr/>
        </p:nvCxnSpPr>
        <p:spPr>
          <a:xfrm flipV="1">
            <a:off x="3797558" y="3438331"/>
            <a:ext cx="0" cy="148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C407FC-71C8-8604-9536-4AB9FB7D1A9F}"/>
              </a:ext>
            </a:extLst>
          </p:cNvPr>
          <p:cNvCxnSpPr/>
          <p:nvPr/>
        </p:nvCxnSpPr>
        <p:spPr>
          <a:xfrm flipH="1">
            <a:off x="1166327" y="3429000"/>
            <a:ext cx="2631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7E233A-D86E-091A-F2D2-C3D8CB719035}"/>
              </a:ext>
            </a:extLst>
          </p:cNvPr>
          <p:cNvSpPr txBox="1"/>
          <p:nvPr/>
        </p:nvSpPr>
        <p:spPr>
          <a:xfrm>
            <a:off x="3554962" y="4873551"/>
            <a:ext cx="485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</a:rPr>
              <a:t>632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E9445-8CFA-E6BD-C3B8-D146C1FF797F}"/>
                  </a:ext>
                </a:extLst>
              </p:cNvPr>
              <p:cNvSpPr txBox="1"/>
              <p:nvPr/>
            </p:nvSpPr>
            <p:spPr>
              <a:xfrm>
                <a:off x="6512767" y="1571489"/>
                <a:ext cx="5113174" cy="4587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Extinction coefficient for SC-CNT = 3.6 1e4 cm</a:t>
                </a:r>
                <a:r>
                  <a:rPr lang="en-IN" baseline="30000" dirty="0"/>
                  <a:t>2</a:t>
                </a:r>
                <a:r>
                  <a:rPr lang="en-IN" dirty="0"/>
                  <a:t>/gm</a:t>
                </a:r>
              </a:p>
              <a:p>
                <a:endParaRPr lang="en-IN" dirty="0"/>
              </a:p>
              <a:p>
                <a:r>
                  <a:rPr lang="en-IN" dirty="0"/>
                  <a:t>At 632 nm Absorbance of sample is 0.48144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0.48144=3.6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𝑔𝑚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0.48144=3.6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=13.37</m:t>
                      </m:r>
                    </m:oMath>
                  </m:oMathPara>
                </a14:m>
                <a:endParaRPr lang="en-I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=40.12</m:t>
                      </m:r>
                    </m:oMath>
                  </m:oMathPara>
                </a14:m>
                <a:endParaRPr lang="en-IN" b="0" dirty="0"/>
              </a:p>
              <a:p>
                <a:endParaRPr lang="en-IN" b="0" dirty="0"/>
              </a:p>
              <a:p>
                <a:r>
                  <a:rPr lang="en-IN" dirty="0"/>
                  <a:t>Concentration of SC-CNT in sample is </a:t>
                </a:r>
                <a:r>
                  <a:rPr lang="en-IN" dirty="0">
                    <a:solidFill>
                      <a:srgbClr val="00B050"/>
                    </a:solidFill>
                  </a:rPr>
                  <a:t>40.12 </a:t>
                </a:r>
                <a:r>
                  <a:rPr lang="en-IN" dirty="0"/>
                  <a:t>mg/L</a:t>
                </a:r>
                <a:endParaRPr lang="en-IN" b="0" dirty="0"/>
              </a:p>
              <a:p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E9445-8CFA-E6BD-C3B8-D146C1FF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67" y="1571489"/>
                <a:ext cx="5113174" cy="4587859"/>
              </a:xfrm>
              <a:prstGeom prst="rect">
                <a:avLst/>
              </a:prstGeom>
              <a:blipFill>
                <a:blip r:embed="rId4"/>
                <a:stretch>
                  <a:fillRect l="-954" t="-7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1BEAC35-6A8A-B1AB-288D-723D25B02FF8}"/>
              </a:ext>
            </a:extLst>
          </p:cNvPr>
          <p:cNvSpPr txBox="1"/>
          <p:nvPr/>
        </p:nvSpPr>
        <p:spPr>
          <a:xfrm>
            <a:off x="4451479" y="298542"/>
            <a:ext cx="3289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Absorbance of SC-CNT (3X)</a:t>
            </a:r>
          </a:p>
        </p:txBody>
      </p:sp>
    </p:spTree>
    <p:extLst>
      <p:ext uri="{BB962C8B-B14F-4D97-AF65-F5344CB8AC3E}">
        <p14:creationId xmlns:p14="http://schemas.microsoft.com/office/powerpoint/2010/main" val="271137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D0439-3007-6A56-9C9C-EEAAD8DEF8BF}"/>
              </a:ext>
            </a:extLst>
          </p:cNvPr>
          <p:cNvSpPr txBox="1"/>
          <p:nvPr/>
        </p:nvSpPr>
        <p:spPr>
          <a:xfrm>
            <a:off x="345232" y="242596"/>
            <a:ext cx="56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trials for PL mapping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17B6213-A0EB-0728-BED1-73EE2FBEDC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5142" y="583899"/>
          <a:ext cx="6382139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2976480" imgH="3896280" progId="Origin50.Graph">
                  <p:embed/>
                </p:oleObj>
              </mc:Choice>
              <mc:Fallback>
                <p:oleObj name="Graph" r:id="rId2" imgW="2976480" imgH="3896280" progId="Origin50.Grap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17B6213-A0EB-0728-BED1-73EE2FBED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5142" y="583899"/>
                        <a:ext cx="6382139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88B86C-A7F4-332B-A154-4237E75C10FE}"/>
              </a:ext>
            </a:extLst>
          </p:cNvPr>
          <p:cNvGraphicFramePr>
            <a:graphicFrameLocks noGrp="1"/>
          </p:cNvGraphicFramePr>
          <p:nvPr/>
        </p:nvGraphicFramePr>
        <p:xfrm>
          <a:off x="353008" y="810022"/>
          <a:ext cx="4712996" cy="3669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249">
                  <a:extLst>
                    <a:ext uri="{9D8B030D-6E8A-4147-A177-3AD203B41FA5}">
                      <a16:colId xmlns:a16="http://schemas.microsoft.com/office/drawing/2014/main" val="2207530231"/>
                    </a:ext>
                  </a:extLst>
                </a:gridCol>
                <a:gridCol w="1014446">
                  <a:extLst>
                    <a:ext uri="{9D8B030D-6E8A-4147-A177-3AD203B41FA5}">
                      <a16:colId xmlns:a16="http://schemas.microsoft.com/office/drawing/2014/main" val="68259794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741805541"/>
                    </a:ext>
                  </a:extLst>
                </a:gridCol>
                <a:gridCol w="1344644">
                  <a:extLst>
                    <a:ext uri="{9D8B030D-6E8A-4147-A177-3AD203B41FA5}">
                      <a16:colId xmlns:a16="http://schemas.microsoft.com/office/drawing/2014/main" val="3670672143"/>
                    </a:ext>
                  </a:extLst>
                </a:gridCol>
              </a:tblGrid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Excitation Slit Width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Emission Slit Width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48253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34219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84453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03377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966528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89476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043233"/>
                  </a:ext>
                </a:extLst>
              </a:tr>
              <a:tr h="41972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06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AC6CA5-6212-93AC-D43D-DE90563A532D}"/>
              </a:ext>
            </a:extLst>
          </p:cNvPr>
          <p:cNvSpPr txBox="1"/>
          <p:nvPr/>
        </p:nvSpPr>
        <p:spPr>
          <a:xfrm>
            <a:off x="8416212" y="4452562"/>
            <a:ext cx="3424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Choice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9C108C-3274-EA1E-11D1-E1AC597CB5CB}"/>
              </a:ext>
            </a:extLst>
          </p:cNvPr>
          <p:cNvSpPr txBox="1"/>
          <p:nvPr/>
        </p:nvSpPr>
        <p:spPr>
          <a:xfrm>
            <a:off x="345232" y="4793773"/>
            <a:ext cx="6083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decided parameters: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Excitation: 500-700 nm, Increment: 2 nm, Slit Width: 5 nm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Emission: 900-1200 nm, Increment: 2 nm, Slit Width: 3 nm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time: 0.4 sec</a:t>
            </a:r>
          </a:p>
        </p:txBody>
      </p:sp>
    </p:spTree>
    <p:extLst>
      <p:ext uri="{BB962C8B-B14F-4D97-AF65-F5344CB8AC3E}">
        <p14:creationId xmlns:p14="http://schemas.microsoft.com/office/powerpoint/2010/main" val="359034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05A6D7F-5F59-0922-2963-24916B536F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27183" y="-204303"/>
          <a:ext cx="7473459" cy="577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023360" imgH="3108960" progId="Origin50.Graph">
                  <p:embed/>
                </p:oleObj>
              </mc:Choice>
              <mc:Fallback>
                <p:oleObj name="Graph" r:id="rId2" imgW="4023360" imgH="3108960" progId="Origin50.Grap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05A6D7F-5F59-0922-2963-24916B536F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27183" y="-204303"/>
                        <a:ext cx="7473459" cy="577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4">
            <a:extLst>
              <a:ext uri="{FF2B5EF4-FFF2-40B4-BE49-F238E27FC236}">
                <a16:creationId xmlns:a16="http://schemas.microsoft.com/office/drawing/2014/main" id="{95CFA1FE-0BDD-418C-C088-CE3EB35423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53354" y="477081"/>
          <a:ext cx="5765829" cy="4411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3" name="개체 4">
                        <a:extLst>
                          <a:ext uri="{FF2B5EF4-FFF2-40B4-BE49-F238E27FC236}">
                            <a16:creationId xmlns:a16="http://schemas.microsoft.com/office/drawing/2014/main" id="{95CFA1FE-0BDD-418C-C088-CE3EB35423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3354" y="477081"/>
                        <a:ext cx="5765829" cy="4411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00C776-4224-4DE2-DDE3-5C8081E2C07E}"/>
              </a:ext>
            </a:extLst>
          </p:cNvPr>
          <p:cNvSpPr txBox="1"/>
          <p:nvPr/>
        </p:nvSpPr>
        <p:spPr>
          <a:xfrm>
            <a:off x="8257592" y="541471"/>
            <a:ext cx="280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 err="1"/>
              <a:t>Jaehoon’s</a:t>
            </a:r>
            <a:r>
              <a:rPr lang="en-IN" u="sng" dirty="0"/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A3119-507F-7335-14E8-C72315260307}"/>
              </a:ext>
            </a:extLst>
          </p:cNvPr>
          <p:cNvSpPr txBox="1"/>
          <p:nvPr/>
        </p:nvSpPr>
        <p:spPr>
          <a:xfrm>
            <a:off x="4252426" y="13021"/>
            <a:ext cx="368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PL Mapping of SC-CNT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113F772-B170-6308-6852-41588BC557BC}"/>
              </a:ext>
            </a:extLst>
          </p:cNvPr>
          <p:cNvGraphicFramePr>
            <a:graphicFrameLocks noGrp="1"/>
          </p:cNvGraphicFramePr>
          <p:nvPr/>
        </p:nvGraphicFramePr>
        <p:xfrm>
          <a:off x="3509547" y="5177090"/>
          <a:ext cx="489733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2445">
                  <a:extLst>
                    <a:ext uri="{9D8B030D-6E8A-4147-A177-3AD203B41FA5}">
                      <a16:colId xmlns:a16="http://schemas.microsoft.com/office/drawing/2014/main" val="2960861739"/>
                    </a:ext>
                  </a:extLst>
                </a:gridCol>
                <a:gridCol w="1632445">
                  <a:extLst>
                    <a:ext uri="{9D8B030D-6E8A-4147-A177-3AD203B41FA5}">
                      <a16:colId xmlns:a16="http://schemas.microsoft.com/office/drawing/2014/main" val="1256417510"/>
                    </a:ext>
                  </a:extLst>
                </a:gridCol>
                <a:gridCol w="1632445">
                  <a:extLst>
                    <a:ext uri="{9D8B030D-6E8A-4147-A177-3AD203B41FA5}">
                      <a16:colId xmlns:a16="http://schemas.microsoft.com/office/drawing/2014/main" val="716729020"/>
                    </a:ext>
                  </a:extLst>
                </a:gridCol>
              </a:tblGrid>
              <a:tr h="24293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CNT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Excitation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Emission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674619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(6,5)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81055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(7,5)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79624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(7,6)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87923"/>
                  </a:ext>
                </a:extLst>
              </a:tr>
              <a:tr h="24293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(8,4)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56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46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-132137" y="956571"/>
          <a:ext cx="6273176" cy="480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2137" y="956571"/>
                        <a:ext cx="6273176" cy="480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Absorption spectra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CNT </a:t>
            </a:r>
            <a:r>
              <a:rPr lang="en-US" altLang="ko-KR" sz="2800" b="1"/>
              <a:t>after DNA </a:t>
            </a:r>
            <a:r>
              <a:rPr lang="en-US" altLang="ko-KR" sz="2800" b="1" dirty="0"/>
              <a:t>wrapping</a:t>
            </a:r>
          </a:p>
        </p:txBody>
      </p:sp>
      <p:sp>
        <p:nvSpPr>
          <p:cNvPr id="22" name="오른쪽 화살표 6"/>
          <p:cNvSpPr/>
          <p:nvPr/>
        </p:nvSpPr>
        <p:spPr>
          <a:xfrm>
            <a:off x="5660242" y="3066119"/>
            <a:ext cx="544058" cy="58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70563"/>
              </p:ext>
            </p:extLst>
          </p:nvPr>
        </p:nvGraphicFramePr>
        <p:xfrm>
          <a:off x="6168017" y="956571"/>
          <a:ext cx="6273176" cy="480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8017" y="956571"/>
                        <a:ext cx="6273176" cy="4800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19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540796" y="383938"/>
          <a:ext cx="6022057" cy="460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50.Graph">
                  <p:embed/>
                </p:oleObj>
              </mc:Choice>
              <mc:Fallback>
                <p:oleObj name="Graph" r:id="rId2" imgW="3920760" imgH="3000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40796" y="383938"/>
                        <a:ext cx="6022057" cy="460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0969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Absorption spectra of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</a:t>
            </a:r>
          </a:p>
          <a:p>
            <a:endParaRPr lang="en-US" altLang="ko-KR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0" r="184"/>
          <a:stretch/>
        </p:blipFill>
        <p:spPr>
          <a:xfrm>
            <a:off x="228186" y="854212"/>
            <a:ext cx="3775591" cy="27915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7998" y="3682396"/>
            <a:ext cx="3727608" cy="82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Highly selective dispersion of single-walled carbon nanotubes using aromatic polymers, Robin J. Nicholas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52819" y="4720634"/>
            <a:ext cx="1178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 Data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4968" y="4542651"/>
          <a:ext cx="3513668" cy="1723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6834">
                  <a:extLst>
                    <a:ext uri="{9D8B030D-6E8A-4147-A177-3AD203B41FA5}">
                      <a16:colId xmlns:a16="http://schemas.microsoft.com/office/drawing/2014/main" val="3711082708"/>
                    </a:ext>
                  </a:extLst>
                </a:gridCol>
                <a:gridCol w="1756834">
                  <a:extLst>
                    <a:ext uri="{9D8B030D-6E8A-4147-A177-3AD203B41FA5}">
                      <a16:colId xmlns:a16="http://schemas.microsoft.com/office/drawing/2014/main" val="1321795499"/>
                    </a:ext>
                  </a:extLst>
                </a:gridCol>
              </a:tblGrid>
              <a:tr h="382594">
                <a:tc>
                  <a:txBody>
                    <a:bodyPr/>
                    <a:lstStyle/>
                    <a:p>
                      <a:r>
                        <a:rPr lang="en-US" sz="1600" dirty="0"/>
                        <a:t>Wavelength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Diameter (nm)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4409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14991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70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0529"/>
                  </a:ext>
                </a:extLst>
              </a:tr>
              <a:tr h="330650">
                <a:tc>
                  <a:txBody>
                    <a:bodyPr/>
                    <a:lstStyle/>
                    <a:p>
                      <a:r>
                        <a:rPr lang="en-US" sz="1600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3853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27991" y="1763303"/>
          <a:ext cx="3237368" cy="200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684">
                  <a:extLst>
                    <a:ext uri="{9D8B030D-6E8A-4147-A177-3AD203B41FA5}">
                      <a16:colId xmlns:a16="http://schemas.microsoft.com/office/drawing/2014/main" val="4065232334"/>
                    </a:ext>
                  </a:extLst>
                </a:gridCol>
                <a:gridCol w="1618684">
                  <a:extLst>
                    <a:ext uri="{9D8B030D-6E8A-4147-A177-3AD203B41FA5}">
                      <a16:colId xmlns:a16="http://schemas.microsoft.com/office/drawing/2014/main" val="296071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Peak Wavelength (nm)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Diameter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43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55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98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0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10491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089605" y="2979396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984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21498" y="2815116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1037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58856" y="2451369"/>
            <a:ext cx="513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1137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8994" y="2976404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1272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887268" y="4302273"/>
            <a:ext cx="33047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spectra reveals the presence of 4 different peak wavelength with a diameter distribution spanning from 0.787 to 1.02 nm.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8150" y="5154000"/>
            <a:ext cx="322794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Purification and Characterization of Single-Wall Carbon Nanotubes (SWNTs) Obtained from the Gas-Phase Decomposition of CO (</a:t>
            </a:r>
            <a:r>
              <a:rPr lang="en-US" sz="1400" dirty="0" err="1"/>
              <a:t>HiPco</a:t>
            </a:r>
            <a:r>
              <a:rPr lang="en-US" sz="1400" dirty="0"/>
              <a:t> Process), R. H. </a:t>
            </a:r>
            <a:r>
              <a:rPr lang="en-US" sz="1400" dirty="0" err="1"/>
              <a:t>Hauge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583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-61253" y="864556"/>
          <a:ext cx="6228084" cy="476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50.Graph">
                  <p:embed/>
                </p:oleObj>
              </mc:Choice>
              <mc:Fallback>
                <p:oleObj name="Graph" r:id="rId2" imgW="3920760" imgH="3000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1253" y="864556"/>
                        <a:ext cx="6228084" cy="4765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Absorption spectra of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 after DNA wrapping</a:t>
            </a:r>
          </a:p>
        </p:txBody>
      </p:sp>
      <p:sp>
        <p:nvSpPr>
          <p:cNvPr id="16" name="오른쪽 화살표 6"/>
          <p:cNvSpPr/>
          <p:nvPr/>
        </p:nvSpPr>
        <p:spPr>
          <a:xfrm>
            <a:off x="5709037" y="2956852"/>
            <a:ext cx="544058" cy="581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381733"/>
              </p:ext>
            </p:extLst>
          </p:nvPr>
        </p:nvGraphicFramePr>
        <p:xfrm>
          <a:off x="6100857" y="861679"/>
          <a:ext cx="6228084" cy="476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00857" y="861679"/>
                        <a:ext cx="6228084" cy="4765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70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825998" y="341336"/>
            <a:ext cx="10969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Absorption spectra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&amp;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</a:t>
            </a:r>
          </a:p>
          <a:p>
            <a:endParaRPr lang="en-US" altLang="ko-K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1825656" y="5641475"/>
            <a:ext cx="3607277" cy="650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 Data (test solution - DI water or 1x </a:t>
            </a:r>
            <a:r>
              <a:rPr lang="en-US" dirty="0" err="1"/>
              <a:t>Tris</a:t>
            </a:r>
            <a:r>
              <a:rPr lang="en-US" dirty="0"/>
              <a:t> solution)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588732" y="709079"/>
          <a:ext cx="6666930" cy="5101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50.Graph">
                  <p:embed/>
                </p:oleObj>
              </mc:Choice>
              <mc:Fallback>
                <p:oleObj name="Graph" r:id="rId2" imgW="3920760" imgH="3000960" progId="Origin50.Graph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88732" y="709079"/>
                        <a:ext cx="6666930" cy="5101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0" y="730671"/>
          <a:ext cx="6666930" cy="5101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730671"/>
                        <a:ext cx="6666930" cy="5101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16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38613" y="556763"/>
          <a:ext cx="5407990" cy="4138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50.Graph">
                  <p:embed/>
                </p:oleObj>
              </mc:Choice>
              <mc:Fallback>
                <p:oleObj name="Graph" r:id="rId2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8613" y="556763"/>
                        <a:ext cx="5407990" cy="4138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PLE mapping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CNT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27757" y="186651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(8,3)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1497583" y="3038533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(6,5)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2578757" y="2797937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(8,4)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646141" y="2093664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(7,6)</a:t>
            </a:r>
            <a:endParaRPr lang="ko-KR" alt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2073837" y="1059125"/>
            <a:ext cx="615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(10,2)</a:t>
            </a:r>
            <a:endParaRPr lang="ko-KR" alt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2518080" y="1232821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(9,4)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042514" y="1284928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(8,6)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1878029" y="2115562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(7,5)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3741391" y="1145673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(8,7)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3567042" y="1766221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(9,5)</a:t>
            </a:r>
            <a:endParaRPr lang="ko-KR" alt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3544477" y="2306548"/>
            <a:ext cx="562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(10,3)</a:t>
            </a:r>
            <a:endParaRPr lang="ko-KR" alt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1774993" y="4499225"/>
            <a:ext cx="1597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dirty="0"/>
              <a:t>SC-SWCNT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45532" y="4499225"/>
            <a:ext cx="1702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dirty="0"/>
              <a:t>RNA-SWCNT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40303" y="4340374"/>
          <a:ext cx="2821593" cy="23002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0531">
                  <a:extLst>
                    <a:ext uri="{9D8B030D-6E8A-4147-A177-3AD203B41FA5}">
                      <a16:colId xmlns:a16="http://schemas.microsoft.com/office/drawing/2014/main" val="1642498073"/>
                    </a:ext>
                  </a:extLst>
                </a:gridCol>
                <a:gridCol w="940531">
                  <a:extLst>
                    <a:ext uri="{9D8B030D-6E8A-4147-A177-3AD203B41FA5}">
                      <a16:colId xmlns:a16="http://schemas.microsoft.com/office/drawing/2014/main" val="3192471467"/>
                    </a:ext>
                  </a:extLst>
                </a:gridCol>
                <a:gridCol w="940531">
                  <a:extLst>
                    <a:ext uri="{9D8B030D-6E8A-4147-A177-3AD203B41FA5}">
                      <a16:colId xmlns:a16="http://schemas.microsoft.com/office/drawing/2014/main" val="208751813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Excitation Wavelength (nm)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Emission Wavelength (nm)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Assignment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661477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(6,5)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771606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87185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(7,5)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508293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(7,6)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555704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949779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(10,2)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931471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(9,4)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034149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604512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092543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(9,5)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444150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(10,3)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94221207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33261"/>
              </p:ext>
            </p:extLst>
          </p:nvPr>
        </p:nvGraphicFramePr>
        <p:xfrm>
          <a:off x="5886531" y="548257"/>
          <a:ext cx="5487212" cy="4198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6531" y="548257"/>
                        <a:ext cx="5487212" cy="4198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962274" y="1836037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(8,3)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49112" y="3029319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(6,5)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8238792" y="2758952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(8,4)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8284911" y="2054679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(7,6)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733872" y="1007381"/>
            <a:ext cx="615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(10,2)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8186621" y="1168318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(9,4)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733549" y="119617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(8,6)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542317" y="2085083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(7,5)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9258077" y="172801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(9,5)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9239151" y="2299947"/>
            <a:ext cx="562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(10,3)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337277" y="115100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(8,7)</a:t>
            </a:r>
            <a:endParaRPr lang="ko-KR" altLang="en-US" sz="1200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337277" y="4340374"/>
          <a:ext cx="2821593" cy="23002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0531">
                  <a:extLst>
                    <a:ext uri="{9D8B030D-6E8A-4147-A177-3AD203B41FA5}">
                      <a16:colId xmlns:a16="http://schemas.microsoft.com/office/drawing/2014/main" val="1642498073"/>
                    </a:ext>
                  </a:extLst>
                </a:gridCol>
                <a:gridCol w="940531">
                  <a:extLst>
                    <a:ext uri="{9D8B030D-6E8A-4147-A177-3AD203B41FA5}">
                      <a16:colId xmlns:a16="http://schemas.microsoft.com/office/drawing/2014/main" val="3192471467"/>
                    </a:ext>
                  </a:extLst>
                </a:gridCol>
                <a:gridCol w="940531">
                  <a:extLst>
                    <a:ext uri="{9D8B030D-6E8A-4147-A177-3AD203B41FA5}">
                      <a16:colId xmlns:a16="http://schemas.microsoft.com/office/drawing/2014/main" val="208751813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Excitation Wavelength (nm)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Emission Wavelength (nm)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Assignment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477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(6,5)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606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71854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(7,5)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8293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(7,6)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5704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594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9779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(10,2)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1471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(9,4)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149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(8,6)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45127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1284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(8,7)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2543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(9,5)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4150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1268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(10,3)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21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66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0" y="899669"/>
          <a:ext cx="3657600" cy="2798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000960" progId="Origin50.Graph">
                  <p:embed/>
                </p:oleObj>
              </mc:Choice>
              <mc:Fallback>
                <p:oleObj name="Graph" r:id="rId2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899669"/>
                        <a:ext cx="3657600" cy="2798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0969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PLE mapping of </a:t>
            </a:r>
            <a:r>
              <a:rPr lang="en-US" altLang="ko-KR" sz="2800" b="1" dirty="0" err="1"/>
              <a:t>HipCo</a:t>
            </a:r>
            <a:r>
              <a:rPr lang="en-US" altLang="ko-KR" sz="2800" b="1" dirty="0"/>
              <a:t> CNT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0" y="3593089"/>
          <a:ext cx="3634657" cy="278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3593089"/>
                        <a:ext cx="3634657" cy="278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4"/>
          <p:cNvGraphicFramePr>
            <a:graphicFrameLocks noChangeAspect="1"/>
          </p:cNvGraphicFramePr>
          <p:nvPr/>
        </p:nvGraphicFramePr>
        <p:xfrm>
          <a:off x="3200775" y="917226"/>
          <a:ext cx="3657601" cy="2798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35" name="개체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775" y="917226"/>
                        <a:ext cx="3657601" cy="2798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5"/>
          <p:cNvGraphicFramePr>
            <a:graphicFrameLocks noChangeAspect="1"/>
          </p:cNvGraphicFramePr>
          <p:nvPr/>
        </p:nvGraphicFramePr>
        <p:xfrm>
          <a:off x="3265501" y="3593089"/>
          <a:ext cx="3634657" cy="278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20760" imgH="3000960" progId="Origin50.Graph">
                  <p:embed/>
                </p:oleObj>
              </mc:Choice>
              <mc:Fallback>
                <p:oleObj name="Graph" r:id="rId8" imgW="3920760" imgH="3000960" progId="Origin50.Graph">
                  <p:embed/>
                  <p:pic>
                    <p:nvPicPr>
                      <p:cNvPr id="46" name="개체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65501" y="3593089"/>
                        <a:ext cx="3634657" cy="278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3806323" y="6188164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Jaehoon’s DNA Wrapped sample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919462" y="3512544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Jaehoon’s Unwrapped sample</a:t>
            </a:r>
            <a:endParaRPr lang="ko-KR" alt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724672" y="6188164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My RNA Wrapped sample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816472" y="3518796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My Unwrapped sample</a:t>
            </a:r>
            <a:endParaRPr lang="ko-KR" altLang="en-US" sz="10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973347" y="3593089"/>
          <a:ext cx="4538663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4538701" imgH="2538344" progId="Excel.Sheet.12">
                  <p:embed/>
                </p:oleObj>
              </mc:Choice>
              <mc:Fallback>
                <p:oleObj name="Worksheet" r:id="rId10" imgW="4538701" imgH="2538344" progId="Excel.Sheet.12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73347" y="3593089"/>
                        <a:ext cx="4538663" cy="253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6973347" y="701675"/>
          <a:ext cx="4538663" cy="253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4538701" imgH="2538344" progId="Excel.Sheet.12">
                  <p:embed/>
                </p:oleObj>
              </mc:Choice>
              <mc:Fallback>
                <p:oleObj name="Worksheet" r:id="rId12" imgW="4538701" imgH="2538344" progId="Excel.Sheet.12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73347" y="701675"/>
                        <a:ext cx="4538663" cy="253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84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01123"/>
              </p:ext>
            </p:extLst>
          </p:nvPr>
        </p:nvGraphicFramePr>
        <p:xfrm>
          <a:off x="116858" y="575974"/>
          <a:ext cx="5952602" cy="455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858" y="575974"/>
                        <a:ext cx="5952602" cy="455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758601" y="575974"/>
          <a:ext cx="5952602" cy="455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8601" y="575974"/>
                        <a:ext cx="5952602" cy="455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1574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PLE mapping of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7199" y="4848391"/>
            <a:ext cx="3683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dirty="0"/>
              <a:t>SC-SWCNT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49831" y="4848391"/>
            <a:ext cx="1688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altLang="ko-KR" dirty="0"/>
              <a:t>RNA-SWCNT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9936" y="3264333"/>
            <a:ext cx="476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(6,5)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343872" y="2988882"/>
            <a:ext cx="49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(8,4)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8402788" y="219941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(7,6)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03831" y="2252000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(7,5)</a:t>
            </a:r>
            <a:endParaRPr lang="ko-KR" alt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20036" y="4969557"/>
          <a:ext cx="2767164" cy="12144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388">
                  <a:extLst>
                    <a:ext uri="{9D8B030D-6E8A-4147-A177-3AD203B41FA5}">
                      <a16:colId xmlns:a16="http://schemas.microsoft.com/office/drawing/2014/main" val="906586936"/>
                    </a:ext>
                  </a:extLst>
                </a:gridCol>
                <a:gridCol w="922388">
                  <a:extLst>
                    <a:ext uri="{9D8B030D-6E8A-4147-A177-3AD203B41FA5}">
                      <a16:colId xmlns:a16="http://schemas.microsoft.com/office/drawing/2014/main" val="1140629153"/>
                    </a:ext>
                  </a:extLst>
                </a:gridCol>
                <a:gridCol w="922388">
                  <a:extLst>
                    <a:ext uri="{9D8B030D-6E8A-4147-A177-3AD203B41FA5}">
                      <a16:colId xmlns:a16="http://schemas.microsoft.com/office/drawing/2014/main" val="373871596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Excitation Wavelength (nm)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Emission Wavelength (nm)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Assignment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819079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(6,5)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95413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(7,5)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658241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(8,4)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841795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(7,6)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500525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(9,4)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1489111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295402" y="125498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(9,4)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419927" y="3311668"/>
            <a:ext cx="476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(6,5)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824728" y="2347706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(7,5)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2599415" y="3036872"/>
            <a:ext cx="49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(8,4)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642230" y="2296684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(7,6)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09242" y="1292780"/>
            <a:ext cx="524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(9,4)</a:t>
            </a:r>
            <a:endParaRPr lang="ko-KR" altLang="en-US" sz="12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383988" y="4969557"/>
          <a:ext cx="2767164" cy="12144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2388">
                  <a:extLst>
                    <a:ext uri="{9D8B030D-6E8A-4147-A177-3AD203B41FA5}">
                      <a16:colId xmlns:a16="http://schemas.microsoft.com/office/drawing/2014/main" val="906586936"/>
                    </a:ext>
                  </a:extLst>
                </a:gridCol>
                <a:gridCol w="922388">
                  <a:extLst>
                    <a:ext uri="{9D8B030D-6E8A-4147-A177-3AD203B41FA5}">
                      <a16:colId xmlns:a16="http://schemas.microsoft.com/office/drawing/2014/main" val="1140629153"/>
                    </a:ext>
                  </a:extLst>
                </a:gridCol>
                <a:gridCol w="922388">
                  <a:extLst>
                    <a:ext uri="{9D8B030D-6E8A-4147-A177-3AD203B41FA5}">
                      <a16:colId xmlns:a16="http://schemas.microsoft.com/office/drawing/2014/main" val="373871596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Excitation Wavelength (nm)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Emission Wavelength (nm)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Assignment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8190793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(6,5)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95413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646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(7,5)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6582419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591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(8,4)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8417957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(7,6)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500525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1113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(9,4)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14891117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751947" y="6308170"/>
            <a:ext cx="2670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/>
            <a:r>
              <a:rPr lang="en-US" sz="1600" dirty="0"/>
              <a:t>My data (My data – Table1)</a:t>
            </a:r>
            <a:endParaRPr 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65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-35191" y="673274"/>
          <a:ext cx="4063115" cy="310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5191" y="673274"/>
                        <a:ext cx="4063115" cy="310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-35191" y="3514835"/>
          <a:ext cx="4076578" cy="31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35191" y="3514835"/>
                        <a:ext cx="4076578" cy="311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825998" y="341336"/>
            <a:ext cx="11574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2800" b="1" dirty="0"/>
              <a:t>PLE mapping of </a:t>
            </a:r>
            <a:r>
              <a:rPr lang="en-US" altLang="ko-KR" sz="2800" b="1" dirty="0" err="1"/>
              <a:t>CoMoCAT</a:t>
            </a:r>
            <a:r>
              <a:rPr lang="en-US" altLang="ko-KR" sz="2800" b="1" dirty="0"/>
              <a:t> CNT</a:t>
            </a:r>
          </a:p>
        </p:txBody>
      </p:sp>
      <p:graphicFrame>
        <p:nvGraphicFramePr>
          <p:cNvPr id="28" name="개체 4"/>
          <p:cNvGraphicFramePr>
            <a:graphicFrameLocks noChangeAspect="1"/>
          </p:cNvGraphicFramePr>
          <p:nvPr/>
        </p:nvGraphicFramePr>
        <p:xfrm>
          <a:off x="3542942" y="673274"/>
          <a:ext cx="4100856" cy="313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28" name="개체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2942" y="673274"/>
                        <a:ext cx="4100856" cy="3137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5"/>
          <p:cNvGraphicFramePr>
            <a:graphicFrameLocks noChangeAspect="1"/>
          </p:cNvGraphicFramePr>
          <p:nvPr/>
        </p:nvGraphicFramePr>
        <p:xfrm>
          <a:off x="3542942" y="3504871"/>
          <a:ext cx="4102619" cy="3139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3920760" imgH="3000960" progId="Origin50.Graph">
                  <p:embed/>
                </p:oleObj>
              </mc:Choice>
              <mc:Fallback>
                <p:oleObj name="Graph" r:id="rId9" imgW="3920760" imgH="3000960" progId="Origin50.Graph">
                  <p:embed/>
                  <p:pic>
                    <p:nvPicPr>
                      <p:cNvPr id="29" name="개체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42942" y="3504871"/>
                        <a:ext cx="4102619" cy="3139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357612" y="3564932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Jaehoon’s Unwrapped sample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930765" y="3571184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My Unwrapped sample</a:t>
            </a:r>
            <a:endParaRPr lang="ko-KR" alt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4281528" y="6406516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Jaehoon’s DNA Wrapped sample</a:t>
            </a:r>
            <a:endParaRPr lang="ko-KR" altLang="en-US" sz="1000" dirty="0"/>
          </a:p>
        </p:txBody>
      </p:sp>
      <p:sp>
        <p:nvSpPr>
          <p:cNvPr id="33" name="TextBox 32"/>
          <p:cNvSpPr txBox="1"/>
          <p:nvPr/>
        </p:nvSpPr>
        <p:spPr>
          <a:xfrm>
            <a:off x="876023" y="6406516"/>
            <a:ext cx="2695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My RNA Wrapped sample</a:t>
            </a:r>
            <a:endParaRPr lang="ko-KR" altLang="en-US" sz="1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104458"/>
              </p:ext>
            </p:extLst>
          </p:nvPr>
        </p:nvGraphicFramePr>
        <p:xfrm>
          <a:off x="7606057" y="1344492"/>
          <a:ext cx="4538663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4538701" imgH="1452376" progId="Excel.Sheet.12">
                  <p:embed/>
                </p:oleObj>
              </mc:Choice>
              <mc:Fallback>
                <p:oleObj name="Worksheet" r:id="rId11" imgW="4538701" imgH="1452376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06057" y="1344492"/>
                        <a:ext cx="4538663" cy="145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7450136" y="4206876"/>
          <a:ext cx="4538663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4538701" imgH="1452376" progId="Excel.Sheet.12">
                  <p:embed/>
                </p:oleObj>
              </mc:Choice>
              <mc:Fallback>
                <p:oleObj name="Worksheet" r:id="rId13" imgW="4538701" imgH="1452376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50136" y="4206876"/>
                        <a:ext cx="4538663" cy="145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04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9033</TotalTime>
  <Words>1321</Words>
  <Application>Microsoft Office PowerPoint</Application>
  <PresentationFormat>Widescreen</PresentationFormat>
  <Paragraphs>462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Graph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 Henry</dc:creator>
  <cp:lastModifiedBy>Adepu, Harshith Kumar</cp:lastModifiedBy>
  <cp:revision>480</cp:revision>
  <dcterms:created xsi:type="dcterms:W3CDTF">2019-05-03T17:35:07Z</dcterms:created>
  <dcterms:modified xsi:type="dcterms:W3CDTF">2023-03-22T16:11:12Z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2023-03-22T16:11:03Z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447fa58b-48ac-44cf-9149-e6a310dd09c8</vt:lpwstr>
  </property>
  <property fmtid="{D5CDD505-2E9C-101B-9397-08002B2CF9AE}" pid="8" name="MSIP_Label_4044bd30-2ed7-4c9d-9d12-46200872a97b_ContentBits">
    <vt:lpwstr>0</vt:lpwstr>
  </property>
</Properties>
</file>